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30"/>
  </p:notesMasterIdLst>
  <p:sldIdLst>
    <p:sldId id="256" r:id="rId2"/>
    <p:sldId id="334" r:id="rId3"/>
    <p:sldId id="265" r:id="rId4"/>
    <p:sldId id="420" r:id="rId5"/>
    <p:sldId id="421" r:id="rId6"/>
    <p:sldId id="422" r:id="rId7"/>
    <p:sldId id="423" r:id="rId8"/>
    <p:sldId id="424" r:id="rId9"/>
    <p:sldId id="425" r:id="rId10"/>
    <p:sldId id="426" r:id="rId11"/>
    <p:sldId id="410" r:id="rId12"/>
    <p:sldId id="407" r:id="rId13"/>
    <p:sldId id="408" r:id="rId14"/>
    <p:sldId id="409" r:id="rId15"/>
    <p:sldId id="411" r:id="rId16"/>
    <p:sldId id="412" r:id="rId17"/>
    <p:sldId id="414" r:id="rId18"/>
    <p:sldId id="413" r:id="rId19"/>
    <p:sldId id="415" r:id="rId20"/>
    <p:sldId id="416" r:id="rId21"/>
    <p:sldId id="417" r:id="rId22"/>
    <p:sldId id="418" r:id="rId23"/>
    <p:sldId id="419" r:id="rId24"/>
    <p:sldId id="427" r:id="rId25"/>
    <p:sldId id="372" r:id="rId26"/>
    <p:sldId id="428" r:id="rId27"/>
    <p:sldId id="429" r:id="rId28"/>
    <p:sldId id="259"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 id="334"/>
            <p14:sldId id="265"/>
          </p14:sldIdLst>
        </p14:section>
        <p14:section name="Introduction" id="{BBD8C25E-8D14-744C-AAB5-73FF8AC4981B}">
          <p14:sldIdLst>
            <p14:sldId id="420"/>
            <p14:sldId id="421"/>
            <p14:sldId id="422"/>
            <p14:sldId id="423"/>
            <p14:sldId id="424"/>
            <p14:sldId id="425"/>
            <p14:sldId id="426"/>
          </p14:sldIdLst>
        </p14:section>
        <p14:section name="Core Concepts" id="{52EFB6D3-75E5-CD4A-92AB-68AE7FECF2B5}">
          <p14:sldIdLst>
            <p14:sldId id="410"/>
            <p14:sldId id="407"/>
            <p14:sldId id="408"/>
            <p14:sldId id="409"/>
            <p14:sldId id="411"/>
            <p14:sldId id="412"/>
            <p14:sldId id="414"/>
            <p14:sldId id="413"/>
            <p14:sldId id="415"/>
            <p14:sldId id="416"/>
            <p14:sldId id="417"/>
            <p14:sldId id="418"/>
            <p14:sldId id="419"/>
            <p14:sldId id="427"/>
            <p14:sldId id="372"/>
            <p14:sldId id="428"/>
            <p14:sldId id="429"/>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428"/>
    <p:restoredTop sz="76998"/>
  </p:normalViewPr>
  <p:slideViewPr>
    <p:cSldViewPr snapToGrid="0">
      <p:cViewPr varScale="1">
        <p:scale>
          <a:sx n="75" d="100"/>
          <a:sy n="75" d="100"/>
        </p:scale>
        <p:origin x="1416" y="176"/>
      </p:cViewPr>
      <p:guideLst>
        <p:guide orient="horz" pos="2183"/>
        <p:guide pos="3840"/>
      </p:guideLst>
    </p:cSldViewPr>
  </p:slideViewPr>
  <p:outlineViewPr>
    <p:cViewPr>
      <p:scale>
        <a:sx n="33" d="100"/>
        <a:sy n="33" d="100"/>
      </p:scale>
      <p:origin x="0" y="0"/>
    </p:cViewPr>
  </p:outlineViewPr>
  <p:notesTextViewPr>
    <p:cViewPr>
      <p:scale>
        <a:sx n="120" d="100"/>
        <a:sy n="120" d="100"/>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8" Type="http://schemas.openxmlformats.org/officeDocument/2006/relationships/slide" Target="slides/slide7.xml"/></Relationships>
</file>

<file path=ppt/media/image1.tiff>
</file>

<file path=ppt/media/image2.png>
</file>

<file path=ppt/media/image3.tiff>
</file>

<file path=ppt/media/image4.tiff>
</file>

<file path=ppt/media/image5.tiff>
</file>

<file path=ppt/media/image6.tiff>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VN" dirty="0"/>
              <a:t>Serverless</a:t>
            </a:r>
          </a:p>
          <a:p>
            <a:endParaRPr lang="en-VN" dirty="0"/>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55107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latin typeface="Times New Roman" panose="02020603050405020304" pitchFamily="18" charset="0"/>
                <a:cs typeface="Times New Roman" panose="02020603050405020304" pitchFamily="18" charset="0"/>
              </a:rPr>
              <a:t>https://</a:t>
            </a:r>
            <a:r>
              <a:rPr lang="en-US" sz="1200" dirty="0" err="1">
                <a:latin typeface="Times New Roman" panose="02020603050405020304" pitchFamily="18" charset="0"/>
                <a:cs typeface="Times New Roman" panose="02020603050405020304" pitchFamily="18" charset="0"/>
              </a:rPr>
              <a:t>redux.js.org</a:t>
            </a:r>
            <a:r>
              <a:rPr lang="en-US" sz="1200" dirty="0">
                <a:latin typeface="Times New Roman" panose="02020603050405020304" pitchFamily="18" charset="0"/>
                <a:cs typeface="Times New Roman" panose="02020603050405020304" pitchFamily="18" charset="0"/>
              </a:rPr>
              <a:t>/</a:t>
            </a:r>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67361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Redux helps you deal with shared state management, but like any tool, it has tradeoffs. There's more concepts to learn, and more code to write. It also adds some indirection to your code, and asks you to follow certain restrictions. It's a trade-off between short term and long term productivity.</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73324059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79099224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5354103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redux.js.org</a:t>
            </a:r>
            <a:r>
              <a:rPr lang="en-US" dirty="0"/>
              <a:t>/</a:t>
            </a:r>
            <a:r>
              <a:rPr lang="en-US" dirty="0" err="1"/>
              <a:t>api</a:t>
            </a:r>
            <a:r>
              <a:rPr lang="en-US" dirty="0"/>
              <a:t>/</a:t>
            </a:r>
            <a:r>
              <a:rPr lang="en-US" dirty="0" err="1"/>
              <a:t>createstore</a:t>
            </a:r>
            <a:endParaRPr lang="en-US" dirty="0"/>
          </a:p>
          <a:p>
            <a:r>
              <a:rPr lang="en-US" dirty="0"/>
              <a:t>https://</a:t>
            </a:r>
            <a:r>
              <a:rPr lang="en-US" dirty="0" err="1"/>
              <a:t>redux.js.org</a:t>
            </a:r>
            <a:r>
              <a:rPr lang="en-US" dirty="0"/>
              <a:t>/</a:t>
            </a:r>
            <a:r>
              <a:rPr lang="en-US" dirty="0" err="1"/>
              <a:t>api</a:t>
            </a:r>
            <a:r>
              <a:rPr lang="en-US" dirty="0"/>
              <a:t>/</a:t>
            </a:r>
            <a:r>
              <a:rPr lang="en-US" dirty="0" err="1"/>
              <a:t>combinereducers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7962068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redux.js.org</a:t>
            </a:r>
            <a:r>
              <a:rPr lang="en-US" dirty="0"/>
              <a:t>/</a:t>
            </a:r>
            <a:r>
              <a:rPr lang="en-US" dirty="0" err="1"/>
              <a:t>api</a:t>
            </a:r>
            <a:r>
              <a:rPr lang="en-US" dirty="0"/>
              <a:t>/</a:t>
            </a:r>
            <a:r>
              <a:rPr lang="en-US" dirty="0" err="1"/>
              <a:t>store#subscribelistener</a:t>
            </a:r>
            <a:endParaRPr lang="en-US" dirty="0"/>
          </a:p>
          <a:p>
            <a:r>
              <a:rPr lang="en-US" dirty="0"/>
              <a:t>https://react-</a:t>
            </a:r>
            <a:r>
              <a:rPr lang="en-US" dirty="0" err="1"/>
              <a:t>redux.js.org</a:t>
            </a:r>
            <a:r>
              <a:rPr lang="en-US" dirty="0"/>
              <a:t>/</a:t>
            </a:r>
            <a:r>
              <a:rPr lang="en-US" dirty="0" err="1"/>
              <a:t>api</a:t>
            </a:r>
            <a:r>
              <a:rPr lang="en-US"/>
              <a:t>/hooks</a:t>
            </a:r>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5005724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28</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2"/>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3"/>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redux.js.org/glossary#reducer" TargetMode="External"/><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9.xml"/><Relationship Id="rId1" Type="http://schemas.openxmlformats.org/officeDocument/2006/relationships/slideLayout" Target="../slideLayouts/slideLayout6.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accent2">
                    <a:lumMod val="75000"/>
                  </a:schemeClr>
                </a:solidFill>
              </a:rPr>
              <a:t>Libraries</a:t>
            </a:r>
            <a:endParaRPr dirty="0">
              <a:solidFill>
                <a:schemeClr val="accent2">
                  <a:lumMod val="75000"/>
                </a:schemeClr>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2E1181-9F6B-384D-B212-C05CAE46AE88}"/>
              </a:ext>
            </a:extLst>
          </p:cNvPr>
          <p:cNvSpPr>
            <a:spLocks noGrp="1"/>
          </p:cNvSpPr>
          <p:nvPr>
            <p:ph type="title"/>
          </p:nvPr>
        </p:nvSpPr>
        <p:spPr/>
        <p:txBody>
          <a:bodyPr/>
          <a:lstStyle/>
          <a:p>
            <a:r>
              <a:rPr lang="en-US" dirty="0"/>
              <a:t>When Should I Use Redux?</a:t>
            </a:r>
            <a:endParaRPr lang="en-VN" dirty="0"/>
          </a:p>
        </p:txBody>
      </p:sp>
      <p:sp>
        <p:nvSpPr>
          <p:cNvPr id="3" name="Slide Number Placeholder 2">
            <a:extLst>
              <a:ext uri="{FF2B5EF4-FFF2-40B4-BE49-F238E27FC236}">
                <a16:creationId xmlns:a16="http://schemas.microsoft.com/office/drawing/2014/main" id="{26A512A6-D747-C249-883D-6C215CB3839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4" name="Rectangle 3">
            <a:extLst>
              <a:ext uri="{FF2B5EF4-FFF2-40B4-BE49-F238E27FC236}">
                <a16:creationId xmlns:a16="http://schemas.microsoft.com/office/drawing/2014/main" id="{D3A2D294-05A9-2142-B08E-2FBEAC1089CB}"/>
              </a:ext>
            </a:extLst>
          </p:cNvPr>
          <p:cNvSpPr/>
          <p:nvPr/>
        </p:nvSpPr>
        <p:spPr>
          <a:xfrm>
            <a:off x="1253066" y="2228671"/>
            <a:ext cx="7857067" cy="2400657"/>
          </a:xfrm>
          <a:prstGeom prst="rect">
            <a:avLst/>
          </a:prstGeom>
        </p:spPr>
        <p:txBody>
          <a:bodyPr wrap="square">
            <a:spAutoFit/>
          </a:bodyPr>
          <a:lstStyle/>
          <a:p>
            <a:pPr marL="342900" indent="-34290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You have large amounts of application state that are needed in many places in the app</a:t>
            </a:r>
          </a:p>
          <a:p>
            <a:pPr marL="342900" indent="-34290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app state is updated frequently over time</a:t>
            </a:r>
          </a:p>
          <a:p>
            <a:pPr marL="342900" indent="-34290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logic to update that state may be complex</a:t>
            </a:r>
          </a:p>
          <a:p>
            <a:pPr marL="342900" indent="-34290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app has a medium or large-sized codebase, and might be worked on by many people</a:t>
            </a:r>
          </a:p>
        </p:txBody>
      </p:sp>
    </p:spTree>
    <p:extLst>
      <p:ext uri="{BB962C8B-B14F-4D97-AF65-F5344CB8AC3E}">
        <p14:creationId xmlns:p14="http://schemas.microsoft.com/office/powerpoint/2010/main" val="19585797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4877A2-2DB8-0740-A7C1-C8029AA75055}"/>
              </a:ext>
            </a:extLst>
          </p:cNvPr>
          <p:cNvSpPr>
            <a:spLocks noGrp="1"/>
          </p:cNvSpPr>
          <p:nvPr>
            <p:ph type="title"/>
          </p:nvPr>
        </p:nvSpPr>
        <p:spPr/>
        <p:txBody>
          <a:bodyPr/>
          <a:lstStyle/>
          <a:p>
            <a:r>
              <a:rPr lang="en-VN" dirty="0"/>
              <a:t>Core Concepts</a:t>
            </a:r>
          </a:p>
        </p:txBody>
      </p:sp>
      <p:sp>
        <p:nvSpPr>
          <p:cNvPr id="3" name="Text Placeholder 2">
            <a:extLst>
              <a:ext uri="{FF2B5EF4-FFF2-40B4-BE49-F238E27FC236}">
                <a16:creationId xmlns:a16="http://schemas.microsoft.com/office/drawing/2014/main" id="{B1B1141C-A776-D745-8F8D-53AEA680A20D}"/>
              </a:ext>
            </a:extLst>
          </p:cNvPr>
          <p:cNvSpPr>
            <a:spLocks noGrp="1"/>
          </p:cNvSpPr>
          <p:nvPr>
            <p:ph type="body" idx="1"/>
          </p:nvPr>
        </p:nvSpPr>
        <p:spPr/>
        <p:txBody>
          <a:bodyPr/>
          <a:lstStyle/>
          <a:p>
            <a:endParaRPr lang="en-VN"/>
          </a:p>
        </p:txBody>
      </p:sp>
      <p:sp>
        <p:nvSpPr>
          <p:cNvPr id="4" name="Slide Number Placeholder 3">
            <a:extLst>
              <a:ext uri="{FF2B5EF4-FFF2-40B4-BE49-F238E27FC236}">
                <a16:creationId xmlns:a16="http://schemas.microsoft.com/office/drawing/2014/main" id="{D62281B9-AB88-E740-8C51-DB58E95F72A8}"/>
              </a:ext>
            </a:extLst>
          </p:cNvPr>
          <p:cNvSpPr>
            <a:spLocks noGrp="1"/>
          </p:cNvSpPr>
          <p:nvPr>
            <p:ph type="sldNum" idx="12"/>
          </p:nvPr>
        </p:nvSpPr>
        <p:spPr/>
        <p:txBody>
          <a:bodyPr/>
          <a:lstStyle/>
          <a:p>
            <a:fld id="{00000000-1234-1234-1234-123412341234}" type="slidenum">
              <a:rPr lang="en-US" altLang="ja-JP" smtClean="0"/>
              <a:pPr/>
              <a:t>11</a:t>
            </a:fld>
            <a:endParaRPr lang="ja-JP" altLang="en-US"/>
          </a:p>
        </p:txBody>
      </p:sp>
    </p:spTree>
    <p:extLst>
      <p:ext uri="{BB962C8B-B14F-4D97-AF65-F5344CB8AC3E}">
        <p14:creationId xmlns:p14="http://schemas.microsoft.com/office/powerpoint/2010/main" val="5243942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1609070-112D-6543-874A-8EBDDFDFDFB5}"/>
              </a:ext>
            </a:extLst>
          </p:cNvPr>
          <p:cNvSpPr>
            <a:spLocks noGrp="1"/>
          </p:cNvSpPr>
          <p:nvPr>
            <p:ph type="title"/>
          </p:nvPr>
        </p:nvSpPr>
        <p:spPr/>
        <p:txBody>
          <a:bodyPr/>
          <a:lstStyle/>
          <a:p>
            <a:r>
              <a:rPr lang="en-VN" dirty="0"/>
              <a:t>App’s state</a:t>
            </a:r>
          </a:p>
        </p:txBody>
      </p:sp>
      <p:sp>
        <p:nvSpPr>
          <p:cNvPr id="3" name="Slide Number Placeholder 2">
            <a:extLst>
              <a:ext uri="{FF2B5EF4-FFF2-40B4-BE49-F238E27FC236}">
                <a16:creationId xmlns:a16="http://schemas.microsoft.com/office/drawing/2014/main" id="{E38852A4-A870-6B46-A2E5-E4D690C4E46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4" name="TextBox 3">
            <a:extLst>
              <a:ext uri="{FF2B5EF4-FFF2-40B4-BE49-F238E27FC236}">
                <a16:creationId xmlns:a16="http://schemas.microsoft.com/office/drawing/2014/main" id="{04681ED4-995E-7D4C-873F-15121B6E9D85}"/>
              </a:ext>
            </a:extLst>
          </p:cNvPr>
          <p:cNvSpPr txBox="1"/>
          <p:nvPr/>
        </p:nvSpPr>
        <p:spPr>
          <a:xfrm>
            <a:off x="546847" y="1701321"/>
            <a:ext cx="10999693" cy="707886"/>
          </a:xfrm>
          <a:prstGeom prst="rect">
            <a:avLst/>
          </a:prstGeom>
          <a:noFill/>
        </p:spPr>
        <p:txBody>
          <a:bodyPr wrap="square" rtlCol="0">
            <a:spAutoFit/>
          </a:bodyPr>
          <a:lstStyle/>
          <a:p>
            <a:r>
              <a:rPr lang="en-US" sz="2000" dirty="0"/>
              <a:t>Imagine your app’s state is described as a plain object. For example, the state of a </a:t>
            </a:r>
            <a:r>
              <a:rPr lang="en-US" sz="2000" b="1" dirty="0" err="1"/>
              <a:t>todo</a:t>
            </a:r>
            <a:r>
              <a:rPr lang="en-US" sz="2000" dirty="0"/>
              <a:t> app might look like this:</a:t>
            </a:r>
            <a:endParaRPr lang="en-VN" sz="2000" dirty="0"/>
          </a:p>
        </p:txBody>
      </p:sp>
      <p:sp>
        <p:nvSpPr>
          <p:cNvPr id="5" name="Rectangle 4">
            <a:extLst>
              <a:ext uri="{FF2B5EF4-FFF2-40B4-BE49-F238E27FC236}">
                <a16:creationId xmlns:a16="http://schemas.microsoft.com/office/drawing/2014/main" id="{56A60C03-5460-1441-A410-0C910399C883}"/>
              </a:ext>
            </a:extLst>
          </p:cNvPr>
          <p:cNvSpPr/>
          <p:nvPr/>
        </p:nvSpPr>
        <p:spPr>
          <a:xfrm>
            <a:off x="1380565" y="2480923"/>
            <a:ext cx="6131860" cy="2862322"/>
          </a:xfrm>
          <a:prstGeom prst="rect">
            <a:avLst/>
          </a:prstGeom>
          <a:solidFill>
            <a:schemeClr val="bg1">
              <a:lumMod val="95000"/>
            </a:schemeClr>
          </a:solidFill>
        </p:spPr>
        <p:txBody>
          <a:bodyPr wrap="square">
            <a:spAutoFit/>
          </a:bodyPr>
          <a:lstStyle/>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todos: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text: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'Eat food'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completed: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true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text: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'Exercise'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completed: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false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visibilityFilter: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'SHOW_COMPLETED'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TextBox 5">
            <a:extLst>
              <a:ext uri="{FF2B5EF4-FFF2-40B4-BE49-F238E27FC236}">
                <a16:creationId xmlns:a16="http://schemas.microsoft.com/office/drawing/2014/main" id="{FBB24F1C-76B0-9745-A85E-EB056B55357D}"/>
              </a:ext>
            </a:extLst>
          </p:cNvPr>
          <p:cNvSpPr txBox="1"/>
          <p:nvPr/>
        </p:nvSpPr>
        <p:spPr>
          <a:xfrm>
            <a:off x="546847" y="5523249"/>
            <a:ext cx="10999694" cy="707886"/>
          </a:xfrm>
          <a:prstGeom prst="rect">
            <a:avLst/>
          </a:prstGeom>
          <a:noFill/>
        </p:spPr>
        <p:txBody>
          <a:bodyPr wrap="square" rtlCol="0">
            <a:spAutoFit/>
          </a:bodyPr>
          <a:lstStyle/>
          <a:p>
            <a:r>
              <a:rPr lang="en-US" sz="2000" dirty="0"/>
              <a:t>This object is like a “model” except that there are no setters. This is so that different parts of the code can’t change the state arbitrarily, causing hard-to-reproduce bugs.</a:t>
            </a:r>
            <a:endParaRPr lang="en-VN" sz="2000" dirty="0"/>
          </a:p>
        </p:txBody>
      </p:sp>
    </p:spTree>
    <p:extLst>
      <p:ext uri="{BB962C8B-B14F-4D97-AF65-F5344CB8AC3E}">
        <p14:creationId xmlns:p14="http://schemas.microsoft.com/office/powerpoint/2010/main" val="2205592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351EB49-797F-684F-89E4-475521952AD9}"/>
              </a:ext>
            </a:extLst>
          </p:cNvPr>
          <p:cNvSpPr>
            <a:spLocks noGrp="1"/>
          </p:cNvSpPr>
          <p:nvPr>
            <p:ph type="title"/>
          </p:nvPr>
        </p:nvSpPr>
        <p:spPr/>
        <p:txBody>
          <a:bodyPr/>
          <a:lstStyle/>
          <a:p>
            <a:r>
              <a:rPr lang="en-VN" dirty="0"/>
              <a:t>Actions</a:t>
            </a:r>
          </a:p>
        </p:txBody>
      </p:sp>
      <p:sp>
        <p:nvSpPr>
          <p:cNvPr id="3" name="Slide Number Placeholder 2">
            <a:extLst>
              <a:ext uri="{FF2B5EF4-FFF2-40B4-BE49-F238E27FC236}">
                <a16:creationId xmlns:a16="http://schemas.microsoft.com/office/drawing/2014/main" id="{1BC8DCC7-5543-4B4E-B88C-534848B8EA2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TextBox 3">
            <a:extLst>
              <a:ext uri="{FF2B5EF4-FFF2-40B4-BE49-F238E27FC236}">
                <a16:creationId xmlns:a16="http://schemas.microsoft.com/office/drawing/2014/main" id="{DF9B0BDC-D7C9-D241-8883-D01E43FC6705}"/>
              </a:ext>
            </a:extLst>
          </p:cNvPr>
          <p:cNvSpPr txBox="1"/>
          <p:nvPr/>
        </p:nvSpPr>
        <p:spPr>
          <a:xfrm>
            <a:off x="602876" y="1897643"/>
            <a:ext cx="10847294" cy="1015663"/>
          </a:xfrm>
          <a:prstGeom prst="rect">
            <a:avLst/>
          </a:prstGeom>
          <a:noFill/>
        </p:spPr>
        <p:txBody>
          <a:bodyPr wrap="square" rtlCol="0">
            <a:spAutoFit/>
          </a:bodyPr>
          <a:lstStyle/>
          <a:p>
            <a:r>
              <a:rPr lang="en-US" sz="2000" dirty="0"/>
              <a:t>To change something in the state, you need to dispatch an action. An action is a plain JavaScript object (notice how we don’t introduce any magic?) that describes what happened. Here are a few example actions:</a:t>
            </a:r>
            <a:endParaRPr lang="en-VN" sz="2000" dirty="0"/>
          </a:p>
        </p:txBody>
      </p:sp>
      <p:sp>
        <p:nvSpPr>
          <p:cNvPr id="5" name="Rectangle 4">
            <a:extLst>
              <a:ext uri="{FF2B5EF4-FFF2-40B4-BE49-F238E27FC236}">
                <a16:creationId xmlns:a16="http://schemas.microsoft.com/office/drawing/2014/main" id="{B68119AD-9BB4-CA49-B2FE-C20EF7FEB648}"/>
              </a:ext>
            </a:extLst>
          </p:cNvPr>
          <p:cNvSpPr/>
          <p:nvPr/>
        </p:nvSpPr>
        <p:spPr>
          <a:xfrm>
            <a:off x="1308845" y="3377722"/>
            <a:ext cx="8444753" cy="923330"/>
          </a:xfrm>
          <a:prstGeom prst="rect">
            <a:avLst/>
          </a:prstGeom>
          <a:solidFill>
            <a:schemeClr val="bg1">
              <a:lumMod val="95000"/>
            </a:schemeClr>
          </a:solidFill>
        </p:spPr>
        <p:txBody>
          <a:bodyPr wrap="square">
            <a:spAutoFit/>
          </a:bodyPr>
          <a:lstStyle/>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type: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'ADD_TODO'</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text: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'Go to swimming pool'</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type: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'TOGGLE_TODO'</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index: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1</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type: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'SET_VISIBILITY_FILTER'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filter: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'SHOW_ALL'</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TextBox 5">
            <a:extLst>
              <a:ext uri="{FF2B5EF4-FFF2-40B4-BE49-F238E27FC236}">
                <a16:creationId xmlns:a16="http://schemas.microsoft.com/office/drawing/2014/main" id="{051F6FE5-E120-1C4D-9AA2-55F509943E3B}"/>
              </a:ext>
            </a:extLst>
          </p:cNvPr>
          <p:cNvSpPr txBox="1"/>
          <p:nvPr/>
        </p:nvSpPr>
        <p:spPr>
          <a:xfrm>
            <a:off x="741829" y="4728866"/>
            <a:ext cx="10708341" cy="923330"/>
          </a:xfrm>
          <a:prstGeom prst="rect">
            <a:avLst/>
          </a:prstGeom>
          <a:noFill/>
        </p:spPr>
        <p:txBody>
          <a:bodyPr wrap="square" rtlCol="0">
            <a:spAutoFit/>
          </a:bodyPr>
          <a:lstStyle/>
          <a:p>
            <a:r>
              <a:rPr lang="en-US" sz="1800" dirty="0"/>
              <a:t>Enforcing that every change is described as an action lets us have a clear understanding of what’s going on in the app. If something changed, we know why it changed. Actions are like breadcrumbs of what has happened. </a:t>
            </a:r>
            <a:endParaRPr lang="en-VN" sz="1800" dirty="0"/>
          </a:p>
        </p:txBody>
      </p:sp>
    </p:spTree>
    <p:extLst>
      <p:ext uri="{BB962C8B-B14F-4D97-AF65-F5344CB8AC3E}">
        <p14:creationId xmlns:p14="http://schemas.microsoft.com/office/powerpoint/2010/main" val="455313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880BCDBA-EC5A-974C-8181-FC325C68EA32}"/>
              </a:ext>
            </a:extLst>
          </p:cNvPr>
          <p:cNvSpPr>
            <a:spLocks noGrp="1"/>
          </p:cNvSpPr>
          <p:nvPr>
            <p:ph type="title"/>
          </p:nvPr>
        </p:nvSpPr>
        <p:spPr/>
        <p:txBody>
          <a:bodyPr/>
          <a:lstStyle/>
          <a:p>
            <a:r>
              <a:rPr lang="en-VN" dirty="0"/>
              <a:t>Reducer</a:t>
            </a:r>
          </a:p>
        </p:txBody>
      </p:sp>
      <p:sp>
        <p:nvSpPr>
          <p:cNvPr id="2" name="Slide Number Placeholder 1">
            <a:extLst>
              <a:ext uri="{FF2B5EF4-FFF2-40B4-BE49-F238E27FC236}">
                <a16:creationId xmlns:a16="http://schemas.microsoft.com/office/drawing/2014/main" id="{1520818F-42AF-EE4A-A688-EC7ED59E235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4" name="TextBox 3">
            <a:extLst>
              <a:ext uri="{FF2B5EF4-FFF2-40B4-BE49-F238E27FC236}">
                <a16:creationId xmlns:a16="http://schemas.microsoft.com/office/drawing/2014/main" id="{7F9E0177-80F1-E846-BAD2-A91CD81AA102}"/>
              </a:ext>
            </a:extLst>
          </p:cNvPr>
          <p:cNvSpPr txBox="1"/>
          <p:nvPr/>
        </p:nvSpPr>
        <p:spPr>
          <a:xfrm>
            <a:off x="838200" y="2097741"/>
            <a:ext cx="10134600" cy="1938992"/>
          </a:xfrm>
          <a:prstGeom prst="rect">
            <a:avLst/>
          </a:prstGeom>
          <a:noFill/>
        </p:spPr>
        <p:txBody>
          <a:bodyPr wrap="square" rtlCol="0">
            <a:spAutoFit/>
          </a:bodyPr>
          <a:lstStyle/>
          <a:p>
            <a:pPr marL="342900" indent="-342900">
              <a:spcBef>
                <a:spcPts val="600"/>
              </a:spcBef>
              <a:spcAft>
                <a:spcPts val="600"/>
              </a:spcAft>
              <a:buFont typeface="Arial" panose="020B0604020202020204" pitchFamily="34" charset="0"/>
              <a:buChar char="•"/>
            </a:pPr>
            <a:r>
              <a:rPr lang="en-US" sz="2000" dirty="0"/>
              <a:t>Finally, to tie state and actions together, we write a function called a reducer. </a:t>
            </a:r>
          </a:p>
          <a:p>
            <a:pPr marL="342900" indent="-342900">
              <a:spcBef>
                <a:spcPts val="600"/>
              </a:spcBef>
              <a:spcAft>
                <a:spcPts val="600"/>
              </a:spcAft>
              <a:buFont typeface="Arial" panose="020B0604020202020204" pitchFamily="34" charset="0"/>
              <a:buChar char="•"/>
            </a:pPr>
            <a:r>
              <a:rPr lang="en-US" sz="2000" dirty="0"/>
              <a:t>Again, nothing magical about it—it’s just a function that takes state and action as arguments, and returns the next state of the app. </a:t>
            </a:r>
          </a:p>
          <a:p>
            <a:pPr marL="342900" indent="-342900">
              <a:spcBef>
                <a:spcPts val="600"/>
              </a:spcBef>
              <a:spcAft>
                <a:spcPts val="600"/>
              </a:spcAft>
              <a:buFont typeface="Arial" panose="020B0604020202020204" pitchFamily="34" charset="0"/>
              <a:buChar char="•"/>
            </a:pPr>
            <a:r>
              <a:rPr lang="en-US" sz="2000" dirty="0"/>
              <a:t>It would be hard to write such a function for a big app, so we write smaller functions managing parts of the state:</a:t>
            </a:r>
            <a:endParaRPr lang="en-VN" sz="2000" dirty="0"/>
          </a:p>
        </p:txBody>
      </p:sp>
    </p:spTree>
    <p:extLst>
      <p:ext uri="{BB962C8B-B14F-4D97-AF65-F5344CB8AC3E}">
        <p14:creationId xmlns:p14="http://schemas.microsoft.com/office/powerpoint/2010/main" val="7930935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E74F8704-A9C5-3948-A563-291416D288A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4" name="Rectangle 3">
            <a:extLst>
              <a:ext uri="{FF2B5EF4-FFF2-40B4-BE49-F238E27FC236}">
                <a16:creationId xmlns:a16="http://schemas.microsoft.com/office/drawing/2014/main" id="{8740E268-A6DF-7946-B161-CD576A0451CA}"/>
              </a:ext>
            </a:extLst>
          </p:cNvPr>
          <p:cNvSpPr/>
          <p:nvPr/>
        </p:nvSpPr>
        <p:spPr>
          <a:xfrm>
            <a:off x="502023" y="671691"/>
            <a:ext cx="10726271" cy="6186309"/>
          </a:xfrm>
          <a:prstGeom prst="rect">
            <a:avLst/>
          </a:prstGeom>
        </p:spPr>
        <p:txBody>
          <a:bodyPr wrap="square">
            <a:spAutoFit/>
          </a:bodyPr>
          <a:lstStyle/>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function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visibilityFilter(state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'SHOW_ALL'</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if</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(action.type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'SET_VISIBILITY_FILTER'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action.filter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else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function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todos(state = [], action)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switch</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(action.type)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case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'ADD_TODO'</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state.concat([{ text: action.text, completed: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false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case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'TOGGLE_TODO'</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state.map((todo, index) =&gt;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action.index === 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 text: todo.text, completed: !todo.completed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todo</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default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8258190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7D087D42-C8F3-0948-98D8-974737FB527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4" name="TextBox 3">
            <a:extLst>
              <a:ext uri="{FF2B5EF4-FFF2-40B4-BE49-F238E27FC236}">
                <a16:creationId xmlns:a16="http://schemas.microsoft.com/office/drawing/2014/main" id="{C4ABB28B-DFAE-9542-A251-8853E77E7F14}"/>
              </a:ext>
            </a:extLst>
          </p:cNvPr>
          <p:cNvSpPr txBox="1"/>
          <p:nvPr/>
        </p:nvSpPr>
        <p:spPr>
          <a:xfrm>
            <a:off x="681318" y="1201271"/>
            <a:ext cx="10901082" cy="707886"/>
          </a:xfrm>
          <a:prstGeom prst="rect">
            <a:avLst/>
          </a:prstGeom>
          <a:noFill/>
        </p:spPr>
        <p:txBody>
          <a:bodyPr wrap="square" rtlCol="0">
            <a:spAutoFit/>
          </a:bodyPr>
          <a:lstStyle/>
          <a:p>
            <a:r>
              <a:rPr lang="en-US" sz="2000" dirty="0"/>
              <a:t>And we write another reducer that manages the complete state of our app by calling those two reducers for the corresponding state keys:</a:t>
            </a:r>
            <a:endParaRPr lang="en-VN" sz="2000" dirty="0"/>
          </a:p>
        </p:txBody>
      </p:sp>
      <p:sp>
        <p:nvSpPr>
          <p:cNvPr id="5" name="Rectangle 4">
            <a:extLst>
              <a:ext uri="{FF2B5EF4-FFF2-40B4-BE49-F238E27FC236}">
                <a16:creationId xmlns:a16="http://schemas.microsoft.com/office/drawing/2014/main" id="{05E8DF56-9AD6-BD44-996D-91AF4AE98E38}"/>
              </a:ext>
            </a:extLst>
          </p:cNvPr>
          <p:cNvSpPr/>
          <p:nvPr/>
        </p:nvSpPr>
        <p:spPr>
          <a:xfrm>
            <a:off x="1577788" y="2590475"/>
            <a:ext cx="6831105" cy="2031325"/>
          </a:xfrm>
          <a:prstGeom prst="rect">
            <a:avLst/>
          </a:prstGeom>
          <a:solidFill>
            <a:schemeClr val="bg1">
              <a:lumMod val="95000"/>
            </a:schemeClr>
          </a:solidFill>
        </p:spPr>
        <p:txBody>
          <a:bodyPr wrap="square">
            <a:spAutoFit/>
          </a:bodyPr>
          <a:lstStyle/>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function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todoApp(state = {}, action)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todos: todos(state.todos, action),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visibilityFilter: visibilityFilter(state.visibilityFilter, action)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51468258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1036E275-613A-9848-A273-F781498B6A15}"/>
              </a:ext>
            </a:extLst>
          </p:cNvPr>
          <p:cNvSpPr>
            <a:spLocks noGrp="1"/>
          </p:cNvSpPr>
          <p:nvPr>
            <p:ph type="title"/>
          </p:nvPr>
        </p:nvSpPr>
        <p:spPr/>
        <p:txBody>
          <a:bodyPr/>
          <a:lstStyle/>
          <a:p>
            <a:r>
              <a:rPr lang="en-US" dirty="0"/>
              <a:t>Three principles</a:t>
            </a:r>
            <a:endParaRPr lang="en-VN" dirty="0"/>
          </a:p>
        </p:txBody>
      </p:sp>
      <p:sp>
        <p:nvSpPr>
          <p:cNvPr id="4" name="Text Placeholder 3">
            <a:extLst>
              <a:ext uri="{FF2B5EF4-FFF2-40B4-BE49-F238E27FC236}">
                <a16:creationId xmlns:a16="http://schemas.microsoft.com/office/drawing/2014/main" id="{AD95887C-95A6-3245-A8DB-646A39181DBD}"/>
              </a:ext>
            </a:extLst>
          </p:cNvPr>
          <p:cNvSpPr>
            <a:spLocks noGrp="1"/>
          </p:cNvSpPr>
          <p:nvPr>
            <p:ph type="body" idx="1"/>
          </p:nvPr>
        </p:nvSpPr>
        <p:spPr/>
        <p:txBody>
          <a:bodyPr/>
          <a:lstStyle/>
          <a:p>
            <a:endParaRPr lang="en-VN"/>
          </a:p>
        </p:txBody>
      </p:sp>
      <p:sp>
        <p:nvSpPr>
          <p:cNvPr id="2" name="Slide Number Placeholder 1">
            <a:extLst>
              <a:ext uri="{FF2B5EF4-FFF2-40B4-BE49-F238E27FC236}">
                <a16:creationId xmlns:a16="http://schemas.microsoft.com/office/drawing/2014/main" id="{305C50A3-216E-B340-B786-F66C036FD97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Tree>
    <p:extLst>
      <p:ext uri="{BB962C8B-B14F-4D97-AF65-F5344CB8AC3E}">
        <p14:creationId xmlns:p14="http://schemas.microsoft.com/office/powerpoint/2010/main" val="53796140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BA8FDC6-3871-9C48-93D9-09FE9C8C64DC}"/>
              </a:ext>
            </a:extLst>
          </p:cNvPr>
          <p:cNvSpPr>
            <a:spLocks noGrp="1"/>
          </p:cNvSpPr>
          <p:nvPr>
            <p:ph type="title"/>
          </p:nvPr>
        </p:nvSpPr>
        <p:spPr/>
        <p:txBody>
          <a:bodyPr/>
          <a:lstStyle/>
          <a:p>
            <a:r>
              <a:rPr lang="en-US" dirty="0"/>
              <a:t>Single source of truth</a:t>
            </a:r>
            <a:endParaRPr lang="en-VN" dirty="0"/>
          </a:p>
        </p:txBody>
      </p:sp>
      <p:sp>
        <p:nvSpPr>
          <p:cNvPr id="2" name="Slide Number Placeholder 1">
            <a:extLst>
              <a:ext uri="{FF2B5EF4-FFF2-40B4-BE49-F238E27FC236}">
                <a16:creationId xmlns:a16="http://schemas.microsoft.com/office/drawing/2014/main" id="{D22540BA-59C6-0A4C-9A78-2B171E48B1D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4" name="TextBox 3">
            <a:extLst>
              <a:ext uri="{FF2B5EF4-FFF2-40B4-BE49-F238E27FC236}">
                <a16:creationId xmlns:a16="http://schemas.microsoft.com/office/drawing/2014/main" id="{8858B30A-8CE9-D446-8C41-598EC345BD33}"/>
              </a:ext>
            </a:extLst>
          </p:cNvPr>
          <p:cNvSpPr txBox="1"/>
          <p:nvPr/>
        </p:nvSpPr>
        <p:spPr>
          <a:xfrm>
            <a:off x="699247" y="1701321"/>
            <a:ext cx="10654553" cy="3016210"/>
          </a:xfrm>
          <a:prstGeom prst="rect">
            <a:avLst/>
          </a:prstGeom>
          <a:noFill/>
        </p:spPr>
        <p:txBody>
          <a:bodyPr wrap="square" rtlCol="0">
            <a:spAutoFit/>
          </a:bodyPr>
          <a:lstStyle/>
          <a:p>
            <a:pPr>
              <a:spcBef>
                <a:spcPts val="600"/>
              </a:spcBef>
              <a:spcAft>
                <a:spcPts val="600"/>
              </a:spcAft>
            </a:pPr>
            <a:r>
              <a:rPr lang="en-US" sz="2000" b="1" dirty="0"/>
              <a:t>The global state of your application is stored in an object tree within a single store.</a:t>
            </a:r>
          </a:p>
          <a:p>
            <a:pPr marL="342900" indent="-342900">
              <a:spcBef>
                <a:spcPts val="600"/>
              </a:spcBef>
              <a:spcAft>
                <a:spcPts val="600"/>
              </a:spcAft>
              <a:buFont typeface="Arial" panose="020B0604020202020204" pitchFamily="34" charset="0"/>
              <a:buChar char="•"/>
            </a:pPr>
            <a:r>
              <a:rPr lang="en-US" sz="2000" dirty="0"/>
              <a:t>This makes it easy to create universal apps, as the state from your server can be serialized and hydrated into the client with no extra coding effort. </a:t>
            </a:r>
          </a:p>
          <a:p>
            <a:pPr marL="342900" indent="-342900">
              <a:spcBef>
                <a:spcPts val="600"/>
              </a:spcBef>
              <a:spcAft>
                <a:spcPts val="600"/>
              </a:spcAft>
              <a:buFont typeface="Arial" panose="020B0604020202020204" pitchFamily="34" charset="0"/>
              <a:buChar char="•"/>
            </a:pPr>
            <a:r>
              <a:rPr lang="en-US" sz="2000" dirty="0"/>
              <a:t>A single state tree also makes it easier to debug or inspect an application; it also enables you to persist your app's state in development, for a faster development cycle. </a:t>
            </a:r>
          </a:p>
          <a:p>
            <a:pPr marL="342900" indent="-342900">
              <a:spcBef>
                <a:spcPts val="600"/>
              </a:spcBef>
              <a:spcAft>
                <a:spcPts val="600"/>
              </a:spcAft>
              <a:buFont typeface="Arial" panose="020B0604020202020204" pitchFamily="34" charset="0"/>
              <a:buChar char="•"/>
            </a:pPr>
            <a:r>
              <a:rPr lang="en-US" sz="2000" dirty="0"/>
              <a:t>Some functionality which has been traditionally difficult to implement - Undo/Redo, for example - can suddenly become trivial to implement, if all of your state is stored in a single tree.</a:t>
            </a:r>
            <a:endParaRPr lang="en-VN" sz="2000" dirty="0"/>
          </a:p>
        </p:txBody>
      </p:sp>
      <p:sp>
        <p:nvSpPr>
          <p:cNvPr id="5" name="Rectangle 4">
            <a:extLst>
              <a:ext uri="{FF2B5EF4-FFF2-40B4-BE49-F238E27FC236}">
                <a16:creationId xmlns:a16="http://schemas.microsoft.com/office/drawing/2014/main" id="{B74A17A5-5756-074A-B144-33BC2F91CA0C}"/>
              </a:ext>
            </a:extLst>
          </p:cNvPr>
          <p:cNvSpPr/>
          <p:nvPr/>
        </p:nvSpPr>
        <p:spPr>
          <a:xfrm>
            <a:off x="1788210" y="5156679"/>
            <a:ext cx="4917390" cy="369332"/>
          </a:xfrm>
          <a:prstGeom prst="rect">
            <a:avLst/>
          </a:prstGeom>
          <a:solidFill>
            <a:schemeClr val="bg1">
              <a:lumMod val="95000"/>
            </a:schemeClr>
          </a:solidFill>
        </p:spPr>
        <p:txBody>
          <a:bodyPr wrap="square">
            <a:spAutoFit/>
          </a:bodyPr>
          <a:lstStyle/>
          <a:p>
            <a:r>
              <a:rPr lang="en-US" sz="1800" dirty="0" err="1">
                <a:solidFill>
                  <a:srgbClr val="5C6773"/>
                </a:solidFill>
                <a:latin typeface="var(--font-monospace)"/>
              </a:rPr>
              <a:t>console.log</a:t>
            </a:r>
            <a:r>
              <a:rPr lang="en-US" sz="1800" dirty="0">
                <a:solidFill>
                  <a:srgbClr val="5C6773"/>
                </a:solidFill>
                <a:latin typeface="var(--font-monospace)"/>
              </a:rPr>
              <a:t>(</a:t>
            </a:r>
            <a:r>
              <a:rPr lang="en-US" sz="1800" dirty="0" err="1">
                <a:solidFill>
                  <a:srgbClr val="5C6773"/>
                </a:solidFill>
                <a:latin typeface="var(--font-monospace)"/>
              </a:rPr>
              <a:t>store.getState</a:t>
            </a:r>
            <a:r>
              <a:rPr lang="en-US" sz="1800" dirty="0">
                <a:solidFill>
                  <a:srgbClr val="5C6773"/>
                </a:solidFill>
                <a:latin typeface="var(--font-monospace)"/>
              </a:rPr>
              <a:t>())</a:t>
            </a:r>
          </a:p>
        </p:txBody>
      </p:sp>
    </p:spTree>
    <p:extLst>
      <p:ext uri="{BB962C8B-B14F-4D97-AF65-F5344CB8AC3E}">
        <p14:creationId xmlns:p14="http://schemas.microsoft.com/office/powerpoint/2010/main" val="314771373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C2FFAE-DA4C-9B40-BDBB-5720E2090BB7}"/>
              </a:ext>
            </a:extLst>
          </p:cNvPr>
          <p:cNvSpPr>
            <a:spLocks noGrp="1"/>
          </p:cNvSpPr>
          <p:nvPr>
            <p:ph type="title"/>
          </p:nvPr>
        </p:nvSpPr>
        <p:spPr/>
        <p:txBody>
          <a:bodyPr/>
          <a:lstStyle/>
          <a:p>
            <a:r>
              <a:rPr lang="en-US" dirty="0"/>
              <a:t>State is read-only</a:t>
            </a:r>
            <a:endParaRPr lang="en-VN" dirty="0"/>
          </a:p>
        </p:txBody>
      </p:sp>
      <p:sp>
        <p:nvSpPr>
          <p:cNvPr id="3" name="Slide Number Placeholder 2">
            <a:extLst>
              <a:ext uri="{FF2B5EF4-FFF2-40B4-BE49-F238E27FC236}">
                <a16:creationId xmlns:a16="http://schemas.microsoft.com/office/drawing/2014/main" id="{AB58817C-0466-1947-B66A-FF4DD2CB0D1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4" name="TextBox 3">
            <a:extLst>
              <a:ext uri="{FF2B5EF4-FFF2-40B4-BE49-F238E27FC236}">
                <a16:creationId xmlns:a16="http://schemas.microsoft.com/office/drawing/2014/main" id="{8C3601A5-CE34-4F4A-8F84-AD03659369D9}"/>
              </a:ext>
            </a:extLst>
          </p:cNvPr>
          <p:cNvSpPr txBox="1"/>
          <p:nvPr/>
        </p:nvSpPr>
        <p:spPr>
          <a:xfrm>
            <a:off x="838200" y="2026024"/>
            <a:ext cx="10515600" cy="3016210"/>
          </a:xfrm>
          <a:prstGeom prst="rect">
            <a:avLst/>
          </a:prstGeom>
          <a:noFill/>
        </p:spPr>
        <p:txBody>
          <a:bodyPr wrap="square" rtlCol="0">
            <a:spAutoFit/>
          </a:bodyPr>
          <a:lstStyle/>
          <a:p>
            <a:pPr>
              <a:spcBef>
                <a:spcPts val="600"/>
              </a:spcBef>
              <a:spcAft>
                <a:spcPts val="600"/>
              </a:spcAft>
            </a:pPr>
            <a:r>
              <a:rPr lang="en-US" sz="2000" b="1" dirty="0"/>
              <a:t>The only way to change the state is to emit an action, an object describing what happened.</a:t>
            </a:r>
          </a:p>
          <a:p>
            <a:pPr marL="342900" indent="-342900">
              <a:spcBef>
                <a:spcPts val="600"/>
              </a:spcBef>
              <a:spcAft>
                <a:spcPts val="600"/>
              </a:spcAft>
              <a:buFont typeface="Arial" panose="020B0604020202020204" pitchFamily="34" charset="0"/>
              <a:buChar char="•"/>
            </a:pPr>
            <a:r>
              <a:rPr lang="en-US" sz="2000" dirty="0"/>
              <a:t>This ensures that neither the views nor the network callbacks will ever write directly to the state. Instead, they express an intent to transform the state. </a:t>
            </a:r>
          </a:p>
          <a:p>
            <a:pPr marL="342900" indent="-342900">
              <a:spcBef>
                <a:spcPts val="600"/>
              </a:spcBef>
              <a:spcAft>
                <a:spcPts val="600"/>
              </a:spcAft>
              <a:buFont typeface="Arial" panose="020B0604020202020204" pitchFamily="34" charset="0"/>
              <a:buChar char="•"/>
            </a:pPr>
            <a:r>
              <a:rPr lang="en-US" sz="2000" dirty="0"/>
              <a:t>Because all changes are centralized and happen one by one in a strict order, there are no subtle race conditions to watch out for. </a:t>
            </a:r>
          </a:p>
          <a:p>
            <a:pPr marL="342900" indent="-342900">
              <a:spcBef>
                <a:spcPts val="600"/>
              </a:spcBef>
              <a:spcAft>
                <a:spcPts val="600"/>
              </a:spcAft>
              <a:buFont typeface="Arial" panose="020B0604020202020204" pitchFamily="34" charset="0"/>
              <a:buChar char="•"/>
            </a:pPr>
            <a:r>
              <a:rPr lang="en-US" sz="2000" dirty="0"/>
              <a:t>As actions are just plain objects, they can be logged, serialized, stored, and later replayed for debugging or testing purposes.</a:t>
            </a:r>
            <a:endParaRPr lang="en-VN" sz="2000" dirty="0"/>
          </a:p>
        </p:txBody>
      </p:sp>
    </p:spTree>
    <p:extLst>
      <p:ext uri="{BB962C8B-B14F-4D97-AF65-F5344CB8AC3E}">
        <p14:creationId xmlns:p14="http://schemas.microsoft.com/office/powerpoint/2010/main" val="17018461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8677E7-17C2-BE48-96AD-56B267C29DBF}"/>
              </a:ext>
            </a:extLst>
          </p:cNvPr>
          <p:cNvSpPr>
            <a:spLocks noGrp="1"/>
          </p:cNvSpPr>
          <p:nvPr>
            <p:ph type="title"/>
          </p:nvPr>
        </p:nvSpPr>
        <p:spPr/>
        <p:txBody>
          <a:bodyPr/>
          <a:lstStyle/>
          <a:p>
            <a:r>
              <a:rPr lang="en-US" b="0" dirty="0"/>
              <a:t>Popular libraries</a:t>
            </a:r>
            <a:endParaRPr lang="en-VN" dirty="0"/>
          </a:p>
        </p:txBody>
      </p:sp>
      <p:sp>
        <p:nvSpPr>
          <p:cNvPr id="6" name="Text Placeholder 5">
            <a:extLst>
              <a:ext uri="{FF2B5EF4-FFF2-40B4-BE49-F238E27FC236}">
                <a16:creationId xmlns:a16="http://schemas.microsoft.com/office/drawing/2014/main" id="{BF04CEEF-10AC-6C4F-A91A-7706DA59D598}"/>
              </a:ext>
            </a:extLst>
          </p:cNvPr>
          <p:cNvSpPr>
            <a:spLocks noGrp="1"/>
          </p:cNvSpPr>
          <p:nvPr>
            <p:ph type="body" idx="1"/>
          </p:nvPr>
        </p:nvSpPr>
        <p:spPr>
          <a:xfrm>
            <a:off x="831850" y="4463512"/>
            <a:ext cx="10515600" cy="2394487"/>
          </a:xfrm>
        </p:spPr>
        <p:txBody>
          <a:bodyPr/>
          <a:lstStyle/>
          <a:p>
            <a:r>
              <a:rPr lang="en-VN" dirty="0"/>
              <a:t>- Realm Database</a:t>
            </a:r>
          </a:p>
          <a:p>
            <a:r>
              <a:rPr lang="en-VN" dirty="0"/>
              <a:t>- Firebase</a:t>
            </a:r>
          </a:p>
          <a:p>
            <a:r>
              <a:rPr lang="en-VN" dirty="0"/>
              <a:t>- </a:t>
            </a:r>
            <a:r>
              <a:rPr lang="en-VN" dirty="0">
                <a:solidFill>
                  <a:schemeClr val="accent2"/>
                </a:solidFill>
              </a:rPr>
              <a:t>Redux</a:t>
            </a:r>
          </a:p>
          <a:p>
            <a:r>
              <a:rPr lang="en-VN" dirty="0"/>
              <a:t>- Camera</a:t>
            </a:r>
          </a:p>
          <a:p>
            <a:r>
              <a:rPr lang="en-VN" dirty="0"/>
              <a:t>- Map</a:t>
            </a:r>
          </a:p>
          <a:p>
            <a:endParaRPr lang="en-VN" dirty="0"/>
          </a:p>
        </p:txBody>
      </p:sp>
      <p:sp>
        <p:nvSpPr>
          <p:cNvPr id="4" name="Slide Number Placeholder 3">
            <a:extLst>
              <a:ext uri="{FF2B5EF4-FFF2-40B4-BE49-F238E27FC236}">
                <a16:creationId xmlns:a16="http://schemas.microsoft.com/office/drawing/2014/main" id="{3A109680-18A4-9247-A67C-AF271420E62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spTree>
    <p:extLst>
      <p:ext uri="{BB962C8B-B14F-4D97-AF65-F5344CB8AC3E}">
        <p14:creationId xmlns:p14="http://schemas.microsoft.com/office/powerpoint/2010/main" val="2398829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36296E5-284D-5B43-9908-D901432B2DB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4" name="Rectangle 3">
            <a:extLst>
              <a:ext uri="{FF2B5EF4-FFF2-40B4-BE49-F238E27FC236}">
                <a16:creationId xmlns:a16="http://schemas.microsoft.com/office/drawing/2014/main" id="{5312B397-6F7F-ED43-B680-D4AC73871A8C}"/>
              </a:ext>
            </a:extLst>
          </p:cNvPr>
          <p:cNvSpPr/>
          <p:nvPr/>
        </p:nvSpPr>
        <p:spPr>
          <a:xfrm>
            <a:off x="2277034" y="2359550"/>
            <a:ext cx="7028329" cy="2400657"/>
          </a:xfrm>
          <a:prstGeom prst="rect">
            <a:avLst/>
          </a:prstGeom>
          <a:solidFill>
            <a:schemeClr val="bg1">
              <a:lumMod val="95000"/>
            </a:schemeClr>
          </a:solidFill>
        </p:spPr>
        <p:txBody>
          <a:bodyPr wrap="square">
            <a:spAutoFit/>
          </a:bodyPr>
          <a:lstStyle/>
          <a:p>
            <a:pPr>
              <a:lnSpc>
                <a:spcPts val="1960"/>
              </a:lnSpc>
            </a:pPr>
            <a:r>
              <a:rPr lang="en-US" sz="1800" dirty="0">
                <a:solidFill>
                  <a:srgbClr val="5C6773"/>
                </a:solidFill>
                <a:latin typeface="var(--font-monospace)"/>
              </a:rPr>
              <a:t>store.dispatch({</a:t>
            </a:r>
          </a:p>
          <a:p>
            <a:pPr>
              <a:lnSpc>
                <a:spcPts val="1960"/>
              </a:lnSpc>
            </a:pPr>
            <a:r>
              <a:rPr lang="en-US" sz="1800" dirty="0">
                <a:solidFill>
                  <a:srgbClr val="5C6773"/>
                </a:solidFill>
                <a:latin typeface="var(--font-monospace)"/>
              </a:rPr>
              <a:t>  type: </a:t>
            </a:r>
            <a:r>
              <a:rPr lang="en-US" sz="1800" dirty="0">
                <a:solidFill>
                  <a:srgbClr val="86B300"/>
                </a:solidFill>
                <a:latin typeface="var(--font-monospace)"/>
              </a:rPr>
              <a:t>'COMPLETE_TODO'</a:t>
            </a:r>
            <a:r>
              <a:rPr lang="en-US" sz="1800" dirty="0">
                <a:solidFill>
                  <a:srgbClr val="5C6773"/>
                </a:solidFill>
                <a:latin typeface="var(--font-monospace)"/>
              </a:rPr>
              <a:t>,</a:t>
            </a:r>
          </a:p>
          <a:p>
            <a:pPr>
              <a:lnSpc>
                <a:spcPts val="1960"/>
              </a:lnSpc>
            </a:pPr>
            <a:r>
              <a:rPr lang="en-US" sz="1800" dirty="0">
                <a:solidFill>
                  <a:srgbClr val="5C6773"/>
                </a:solidFill>
                <a:latin typeface="var(--font-monospace)"/>
              </a:rPr>
              <a:t>  index: </a:t>
            </a:r>
            <a:r>
              <a:rPr lang="en-US" sz="1800" dirty="0">
                <a:solidFill>
                  <a:srgbClr val="F08C36"/>
                </a:solidFill>
                <a:latin typeface="var(--font-monospace)"/>
              </a:rPr>
              <a:t>1</a:t>
            </a:r>
            <a:endParaRPr lang="en-US" sz="1800" dirty="0">
              <a:solidFill>
                <a:srgbClr val="5C6773"/>
              </a:solidFill>
              <a:latin typeface="var(--font-monospace)"/>
            </a:endParaRPr>
          </a:p>
          <a:p>
            <a:pPr>
              <a:lnSpc>
                <a:spcPts val="1960"/>
              </a:lnSpc>
            </a:pPr>
            <a:r>
              <a:rPr lang="en-US" sz="1800" dirty="0">
                <a:solidFill>
                  <a:srgbClr val="5C6773"/>
                </a:solidFill>
                <a:latin typeface="var(--font-monospace)"/>
              </a:rPr>
              <a:t>})</a:t>
            </a:r>
          </a:p>
          <a:p>
            <a:pPr>
              <a:lnSpc>
                <a:spcPts val="1960"/>
              </a:lnSpc>
            </a:pPr>
            <a:br>
              <a:rPr lang="en-US" sz="1800" dirty="0">
                <a:solidFill>
                  <a:srgbClr val="5C6773"/>
                </a:solidFill>
                <a:latin typeface="var(--font-monospace)"/>
              </a:rPr>
            </a:br>
            <a:r>
              <a:rPr lang="en-US" sz="1800" dirty="0">
                <a:solidFill>
                  <a:srgbClr val="5C6773"/>
                </a:solidFill>
                <a:latin typeface="var(--font-monospace)"/>
              </a:rPr>
              <a:t>store.dispatch({</a:t>
            </a:r>
          </a:p>
          <a:p>
            <a:pPr>
              <a:lnSpc>
                <a:spcPts val="1960"/>
              </a:lnSpc>
            </a:pPr>
            <a:r>
              <a:rPr lang="en-US" sz="1800" dirty="0">
                <a:solidFill>
                  <a:srgbClr val="5C6773"/>
                </a:solidFill>
                <a:latin typeface="var(--font-monospace)"/>
              </a:rPr>
              <a:t>  type: </a:t>
            </a:r>
            <a:r>
              <a:rPr lang="en-US" sz="1800" dirty="0">
                <a:solidFill>
                  <a:srgbClr val="86B300"/>
                </a:solidFill>
                <a:latin typeface="var(--font-monospace)"/>
              </a:rPr>
              <a:t>'SET_VISIBILITY_FILTER'</a:t>
            </a:r>
            <a:r>
              <a:rPr lang="en-US" sz="1800" dirty="0">
                <a:solidFill>
                  <a:srgbClr val="5C6773"/>
                </a:solidFill>
                <a:latin typeface="var(--font-monospace)"/>
              </a:rPr>
              <a:t>,</a:t>
            </a:r>
          </a:p>
          <a:p>
            <a:pPr>
              <a:lnSpc>
                <a:spcPts val="1960"/>
              </a:lnSpc>
            </a:pPr>
            <a:r>
              <a:rPr lang="en-US" sz="1800" dirty="0">
                <a:solidFill>
                  <a:srgbClr val="5C6773"/>
                </a:solidFill>
                <a:latin typeface="var(--font-monospace)"/>
              </a:rPr>
              <a:t>  filter: </a:t>
            </a:r>
            <a:r>
              <a:rPr lang="en-US" sz="1800" dirty="0">
                <a:solidFill>
                  <a:srgbClr val="86B300"/>
                </a:solidFill>
                <a:latin typeface="var(--font-monospace)"/>
              </a:rPr>
              <a:t>'SHOW_COMPLETED'</a:t>
            </a:r>
            <a:endParaRPr lang="en-US" sz="1800" dirty="0">
              <a:solidFill>
                <a:srgbClr val="5C6773"/>
              </a:solidFill>
              <a:latin typeface="var(--font-monospace)"/>
            </a:endParaRPr>
          </a:p>
          <a:p>
            <a:pPr>
              <a:lnSpc>
                <a:spcPts val="1960"/>
              </a:lnSpc>
            </a:pPr>
            <a:r>
              <a:rPr lang="en-US" sz="1800" dirty="0">
                <a:solidFill>
                  <a:srgbClr val="5C6773"/>
                </a:solidFill>
                <a:latin typeface="var(--font-monospace)"/>
              </a:rPr>
              <a:t>})</a:t>
            </a:r>
          </a:p>
        </p:txBody>
      </p:sp>
    </p:spTree>
    <p:extLst>
      <p:ext uri="{BB962C8B-B14F-4D97-AF65-F5344CB8AC3E}">
        <p14:creationId xmlns:p14="http://schemas.microsoft.com/office/powerpoint/2010/main" val="74414245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4C31273-90A5-0143-A3D7-51D4F37FDCA4}"/>
              </a:ext>
            </a:extLst>
          </p:cNvPr>
          <p:cNvSpPr>
            <a:spLocks noGrp="1"/>
          </p:cNvSpPr>
          <p:nvPr>
            <p:ph type="title"/>
          </p:nvPr>
        </p:nvSpPr>
        <p:spPr/>
        <p:txBody>
          <a:bodyPr/>
          <a:lstStyle/>
          <a:p>
            <a:r>
              <a:rPr lang="en-US" dirty="0"/>
              <a:t>Changes are made with pure functions</a:t>
            </a:r>
            <a:endParaRPr lang="en-VN" dirty="0"/>
          </a:p>
        </p:txBody>
      </p:sp>
      <p:sp>
        <p:nvSpPr>
          <p:cNvPr id="2" name="Slide Number Placeholder 1">
            <a:extLst>
              <a:ext uri="{FF2B5EF4-FFF2-40B4-BE49-F238E27FC236}">
                <a16:creationId xmlns:a16="http://schemas.microsoft.com/office/drawing/2014/main" id="{00C62C36-9174-2447-8DF8-06B3B19101A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4" name="TextBox 3">
            <a:extLst>
              <a:ext uri="{FF2B5EF4-FFF2-40B4-BE49-F238E27FC236}">
                <a16:creationId xmlns:a16="http://schemas.microsoft.com/office/drawing/2014/main" id="{82811702-BC68-124F-AC4B-B2258F9625C4}"/>
              </a:ext>
            </a:extLst>
          </p:cNvPr>
          <p:cNvSpPr txBox="1"/>
          <p:nvPr/>
        </p:nvSpPr>
        <p:spPr>
          <a:xfrm>
            <a:off x="1004047" y="2133600"/>
            <a:ext cx="9717741" cy="3785652"/>
          </a:xfrm>
          <a:prstGeom prst="rect">
            <a:avLst/>
          </a:prstGeom>
          <a:noFill/>
        </p:spPr>
        <p:txBody>
          <a:bodyPr wrap="square" rtlCol="0">
            <a:spAutoFit/>
          </a:bodyPr>
          <a:lstStyle/>
          <a:p>
            <a:pPr>
              <a:spcBef>
                <a:spcPts val="600"/>
              </a:spcBef>
              <a:spcAft>
                <a:spcPts val="600"/>
              </a:spcAft>
            </a:pPr>
            <a:r>
              <a:rPr lang="en-US" sz="2000" b="1" dirty="0"/>
              <a:t>To specify how the state tree is transformed by actions, you write pure </a:t>
            </a:r>
            <a:r>
              <a:rPr lang="en-US" sz="2000" b="1" dirty="0">
                <a:hlinkClick r:id="rId2"/>
              </a:rPr>
              <a:t>reducers</a:t>
            </a:r>
            <a:r>
              <a:rPr lang="en-US" sz="2000" b="1" dirty="0"/>
              <a:t>.</a:t>
            </a:r>
            <a:endParaRPr lang="en-US" sz="2000" dirty="0"/>
          </a:p>
          <a:p>
            <a:pPr marL="342900" indent="-342900">
              <a:spcBef>
                <a:spcPts val="600"/>
              </a:spcBef>
              <a:spcAft>
                <a:spcPts val="600"/>
              </a:spcAft>
              <a:buFont typeface="Arial" panose="020B0604020202020204" pitchFamily="34" charset="0"/>
              <a:buChar char="•"/>
            </a:pPr>
            <a:r>
              <a:rPr lang="en-US" sz="2000" dirty="0"/>
              <a:t>Reducers are just pure functions that take the previous state and an action, and return the next state. </a:t>
            </a:r>
          </a:p>
          <a:p>
            <a:pPr marL="342900" indent="-342900">
              <a:spcBef>
                <a:spcPts val="600"/>
              </a:spcBef>
              <a:spcAft>
                <a:spcPts val="600"/>
              </a:spcAft>
              <a:buFont typeface="Arial" panose="020B0604020202020204" pitchFamily="34" charset="0"/>
              <a:buChar char="•"/>
            </a:pPr>
            <a:r>
              <a:rPr lang="en-US" sz="2000" dirty="0"/>
              <a:t>Remember to return new state objects, instead of mutating the previous state.</a:t>
            </a:r>
          </a:p>
          <a:p>
            <a:pPr marL="342900" indent="-342900">
              <a:spcBef>
                <a:spcPts val="600"/>
              </a:spcBef>
              <a:spcAft>
                <a:spcPts val="600"/>
              </a:spcAft>
              <a:buFont typeface="Arial" panose="020B0604020202020204" pitchFamily="34" charset="0"/>
              <a:buChar char="•"/>
            </a:pPr>
            <a:r>
              <a:rPr lang="en-US" sz="2000" dirty="0"/>
              <a:t>You can start with a single reducer, and as your app grows, split it off into smaller reducers that manage specific parts of the state tree.</a:t>
            </a:r>
          </a:p>
          <a:p>
            <a:pPr marL="342900" indent="-342900">
              <a:spcBef>
                <a:spcPts val="600"/>
              </a:spcBef>
              <a:spcAft>
                <a:spcPts val="600"/>
              </a:spcAft>
              <a:buFont typeface="Arial" panose="020B0604020202020204" pitchFamily="34" charset="0"/>
              <a:buChar char="•"/>
            </a:pPr>
            <a:r>
              <a:rPr lang="en-US" sz="2000" dirty="0"/>
              <a:t>Because reducers are just functions, you can control the order in which they are called, pass additional data, or even make reusable reducers for common tasks such as pagination.</a:t>
            </a:r>
          </a:p>
        </p:txBody>
      </p:sp>
    </p:spTree>
    <p:extLst>
      <p:ext uri="{BB962C8B-B14F-4D97-AF65-F5344CB8AC3E}">
        <p14:creationId xmlns:p14="http://schemas.microsoft.com/office/powerpoint/2010/main" val="121618439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86490A6-A3CA-7844-B5CE-9B848745734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4" name="Rectangle 3">
            <a:extLst>
              <a:ext uri="{FF2B5EF4-FFF2-40B4-BE49-F238E27FC236}">
                <a16:creationId xmlns:a16="http://schemas.microsoft.com/office/drawing/2014/main" id="{BF495770-C827-6A49-B44F-50AEB2585F4E}"/>
              </a:ext>
            </a:extLst>
          </p:cNvPr>
          <p:cNvSpPr/>
          <p:nvPr/>
        </p:nvSpPr>
        <p:spPr>
          <a:xfrm>
            <a:off x="838200" y="258167"/>
            <a:ext cx="7117976" cy="6463308"/>
          </a:xfrm>
          <a:prstGeom prst="rect">
            <a:avLst/>
          </a:prstGeom>
          <a:solidFill>
            <a:schemeClr val="bg1">
              <a:lumMod val="95000"/>
            </a:schemeClr>
          </a:solidFill>
        </p:spPr>
        <p:txBody>
          <a:bodyPr wrap="square">
            <a:spAutoFit/>
          </a:bodyPr>
          <a:lstStyle/>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function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todos(state = [], action)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switch</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(action.type)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case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'ADD_TODO'</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text: action.text,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completed: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false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case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'COMPLETE_TODO'</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state.map((todo, 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if</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(index === action.index)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Object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.assign({}, todo,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completed: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true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todo</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default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8617392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5EFAE2F-8E9C-B548-B547-22AD838395E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Rectangle 2">
            <a:extLst>
              <a:ext uri="{FF2B5EF4-FFF2-40B4-BE49-F238E27FC236}">
                <a16:creationId xmlns:a16="http://schemas.microsoft.com/office/drawing/2014/main" id="{8F11EBF2-E326-7E42-9380-5DD417668811}"/>
              </a:ext>
            </a:extLst>
          </p:cNvPr>
          <p:cNvSpPr/>
          <p:nvPr/>
        </p:nvSpPr>
        <p:spPr>
          <a:xfrm>
            <a:off x="1362635" y="1713023"/>
            <a:ext cx="8839200" cy="3416320"/>
          </a:xfrm>
          <a:prstGeom prst="rect">
            <a:avLst/>
          </a:prstGeom>
          <a:solidFill>
            <a:schemeClr val="bg1">
              <a:lumMod val="95000"/>
            </a:schemeClr>
          </a:solidFill>
        </p:spPr>
        <p:txBody>
          <a:bodyPr wrap="square">
            <a:spAutoFit/>
          </a:bodyPr>
          <a:lstStyle/>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function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visibilityFilter(state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'SHOW_ALL'</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switch</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(action.type)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case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'SET_VISIBILITY_FILTER'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action.filter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default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state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import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combineReducers, createStore }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from</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'redux'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const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reducer = combineReducers({ visibilityFilter, todos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const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store = createStore(reducer)</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4137784566"/>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05AAC5C8-B4FB-D541-B881-03C90B6B0350}"/>
              </a:ext>
            </a:extLst>
          </p:cNvPr>
          <p:cNvSpPr>
            <a:spLocks noGrp="1"/>
          </p:cNvSpPr>
          <p:nvPr>
            <p:ph type="title"/>
          </p:nvPr>
        </p:nvSpPr>
        <p:spPr/>
        <p:txBody>
          <a:bodyPr/>
          <a:lstStyle/>
          <a:p>
            <a:r>
              <a:rPr lang="en-VN" dirty="0"/>
              <a:t>Using Redux with React</a:t>
            </a:r>
          </a:p>
        </p:txBody>
      </p:sp>
      <p:sp>
        <p:nvSpPr>
          <p:cNvPr id="4" name="Text Placeholder 3">
            <a:extLst>
              <a:ext uri="{FF2B5EF4-FFF2-40B4-BE49-F238E27FC236}">
                <a16:creationId xmlns:a16="http://schemas.microsoft.com/office/drawing/2014/main" id="{6E1C26CA-742C-C940-9E06-0513A477092B}"/>
              </a:ext>
            </a:extLst>
          </p:cNvPr>
          <p:cNvSpPr>
            <a:spLocks noGrp="1"/>
          </p:cNvSpPr>
          <p:nvPr>
            <p:ph type="body" idx="1"/>
          </p:nvPr>
        </p:nvSpPr>
        <p:spPr/>
        <p:txBody>
          <a:bodyPr/>
          <a:lstStyle/>
          <a:p>
            <a:endParaRPr lang="en-VN"/>
          </a:p>
        </p:txBody>
      </p:sp>
      <p:sp>
        <p:nvSpPr>
          <p:cNvPr id="2" name="Slide Number Placeholder 1">
            <a:extLst>
              <a:ext uri="{FF2B5EF4-FFF2-40B4-BE49-F238E27FC236}">
                <a16:creationId xmlns:a16="http://schemas.microsoft.com/office/drawing/2014/main" id="{2B67D85F-CB05-DD41-9A47-46C43E2DCA7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Tree>
    <p:extLst>
      <p:ext uri="{BB962C8B-B14F-4D97-AF65-F5344CB8AC3E}">
        <p14:creationId xmlns:p14="http://schemas.microsoft.com/office/powerpoint/2010/main" val="204910974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8F05B1-DD4E-E04E-B7E0-F2F89BCA2478}"/>
              </a:ext>
            </a:extLst>
          </p:cNvPr>
          <p:cNvSpPr>
            <a:spLocks noGrp="1"/>
          </p:cNvSpPr>
          <p:nvPr>
            <p:ph type="title"/>
          </p:nvPr>
        </p:nvSpPr>
        <p:spPr/>
        <p:txBody>
          <a:bodyPr/>
          <a:lstStyle/>
          <a:p>
            <a:r>
              <a:rPr lang="en-US" dirty="0"/>
              <a:t>Install</a:t>
            </a:r>
            <a:endParaRPr lang="en-VN" dirty="0"/>
          </a:p>
        </p:txBody>
      </p:sp>
      <p:sp>
        <p:nvSpPr>
          <p:cNvPr id="2" name="Slide Number Placeholder 1">
            <a:extLst>
              <a:ext uri="{FF2B5EF4-FFF2-40B4-BE49-F238E27FC236}">
                <a16:creationId xmlns:a16="http://schemas.microsoft.com/office/drawing/2014/main" id="{E95D2266-FB55-504F-A2E8-2F4C9887C6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4" name="TextBox 3">
            <a:extLst>
              <a:ext uri="{FF2B5EF4-FFF2-40B4-BE49-F238E27FC236}">
                <a16:creationId xmlns:a16="http://schemas.microsoft.com/office/drawing/2014/main" id="{EA70F01C-0979-7A40-A1BF-A83BD893EF5E}"/>
              </a:ext>
            </a:extLst>
          </p:cNvPr>
          <p:cNvSpPr txBox="1"/>
          <p:nvPr/>
        </p:nvSpPr>
        <p:spPr>
          <a:xfrm>
            <a:off x="1913811" y="2197581"/>
            <a:ext cx="3518799" cy="369332"/>
          </a:xfrm>
          <a:prstGeom prst="rect">
            <a:avLst/>
          </a:prstGeom>
          <a:solidFill>
            <a:schemeClr val="bg1">
              <a:lumMod val="95000"/>
            </a:schemeClr>
          </a:solidFill>
        </p:spPr>
        <p:txBody>
          <a:bodyPr wrap="square" rtlCol="0">
            <a:spAutoFit/>
          </a:bodyPr>
          <a:lstStyle/>
          <a:p>
            <a:pPr>
              <a:spcBef>
                <a:spcPts val="600"/>
              </a:spcBef>
              <a:spcAft>
                <a:spcPts val="600"/>
              </a:spcAft>
            </a:pPr>
            <a:r>
              <a:rPr lang="en-US" sz="1800" dirty="0" err="1"/>
              <a:t>npm</a:t>
            </a:r>
            <a:r>
              <a:rPr lang="en-US" sz="1800" dirty="0"/>
              <a:t> install redux --save</a:t>
            </a:r>
          </a:p>
        </p:txBody>
      </p:sp>
      <p:sp>
        <p:nvSpPr>
          <p:cNvPr id="8" name="TextBox 7">
            <a:extLst>
              <a:ext uri="{FF2B5EF4-FFF2-40B4-BE49-F238E27FC236}">
                <a16:creationId xmlns:a16="http://schemas.microsoft.com/office/drawing/2014/main" id="{4AD175DF-A89C-0246-AED8-6869688D3AD0}"/>
              </a:ext>
            </a:extLst>
          </p:cNvPr>
          <p:cNvSpPr txBox="1"/>
          <p:nvPr/>
        </p:nvSpPr>
        <p:spPr>
          <a:xfrm>
            <a:off x="1913811" y="3964535"/>
            <a:ext cx="3518799" cy="369332"/>
          </a:xfrm>
          <a:prstGeom prst="rect">
            <a:avLst/>
          </a:prstGeom>
          <a:solidFill>
            <a:schemeClr val="bg1">
              <a:lumMod val="95000"/>
            </a:schemeClr>
          </a:solidFill>
        </p:spPr>
        <p:txBody>
          <a:bodyPr wrap="square" rtlCol="0">
            <a:spAutoFit/>
          </a:bodyPr>
          <a:lstStyle/>
          <a:p>
            <a:pPr>
              <a:spcBef>
                <a:spcPts val="600"/>
              </a:spcBef>
              <a:spcAft>
                <a:spcPts val="600"/>
              </a:spcAft>
            </a:pPr>
            <a:r>
              <a:rPr lang="en-US" sz="1800" dirty="0"/>
              <a:t>yarn add redux</a:t>
            </a:r>
          </a:p>
        </p:txBody>
      </p:sp>
      <p:sp>
        <p:nvSpPr>
          <p:cNvPr id="9" name="TextBox 8">
            <a:extLst>
              <a:ext uri="{FF2B5EF4-FFF2-40B4-BE49-F238E27FC236}">
                <a16:creationId xmlns:a16="http://schemas.microsoft.com/office/drawing/2014/main" id="{6A9D6883-E179-9B42-A214-3C047ACD13A2}"/>
              </a:ext>
            </a:extLst>
          </p:cNvPr>
          <p:cNvSpPr txBox="1"/>
          <p:nvPr/>
        </p:nvSpPr>
        <p:spPr>
          <a:xfrm>
            <a:off x="1630580" y="3428670"/>
            <a:ext cx="1640997" cy="400110"/>
          </a:xfrm>
          <a:prstGeom prst="rect">
            <a:avLst/>
          </a:prstGeom>
          <a:noFill/>
        </p:spPr>
        <p:txBody>
          <a:bodyPr wrap="square" rtlCol="0">
            <a:spAutoFit/>
          </a:bodyPr>
          <a:lstStyle/>
          <a:p>
            <a:r>
              <a:rPr lang="en-VN" sz="2000" dirty="0"/>
              <a:t>or</a:t>
            </a:r>
          </a:p>
        </p:txBody>
      </p:sp>
      <p:sp>
        <p:nvSpPr>
          <p:cNvPr id="11" name="TextBox 10">
            <a:extLst>
              <a:ext uri="{FF2B5EF4-FFF2-40B4-BE49-F238E27FC236}">
                <a16:creationId xmlns:a16="http://schemas.microsoft.com/office/drawing/2014/main" id="{7CE0C861-1883-F84E-B1E1-38D77003B158}"/>
              </a:ext>
            </a:extLst>
          </p:cNvPr>
          <p:cNvSpPr txBox="1"/>
          <p:nvPr/>
        </p:nvSpPr>
        <p:spPr>
          <a:xfrm>
            <a:off x="1913810" y="2756207"/>
            <a:ext cx="3518799" cy="369332"/>
          </a:xfrm>
          <a:prstGeom prst="rect">
            <a:avLst/>
          </a:prstGeom>
          <a:solidFill>
            <a:schemeClr val="bg1">
              <a:lumMod val="95000"/>
            </a:schemeClr>
          </a:solidFill>
        </p:spPr>
        <p:txBody>
          <a:bodyPr wrap="square" rtlCol="0">
            <a:spAutoFit/>
          </a:bodyPr>
          <a:lstStyle/>
          <a:p>
            <a:pPr>
              <a:spcBef>
                <a:spcPts val="600"/>
              </a:spcBef>
              <a:spcAft>
                <a:spcPts val="600"/>
              </a:spcAft>
            </a:pPr>
            <a:r>
              <a:rPr lang="en-US" sz="1800" dirty="0" err="1"/>
              <a:t>npm</a:t>
            </a:r>
            <a:r>
              <a:rPr lang="en-US" sz="1800" dirty="0"/>
              <a:t> install redux-react --save</a:t>
            </a:r>
          </a:p>
        </p:txBody>
      </p:sp>
      <p:sp>
        <p:nvSpPr>
          <p:cNvPr id="12" name="TextBox 11">
            <a:extLst>
              <a:ext uri="{FF2B5EF4-FFF2-40B4-BE49-F238E27FC236}">
                <a16:creationId xmlns:a16="http://schemas.microsoft.com/office/drawing/2014/main" id="{C7B89210-C63E-774F-8727-D74ED53EABD6}"/>
              </a:ext>
            </a:extLst>
          </p:cNvPr>
          <p:cNvSpPr txBox="1"/>
          <p:nvPr/>
        </p:nvSpPr>
        <p:spPr>
          <a:xfrm>
            <a:off x="1984987" y="4667776"/>
            <a:ext cx="3518799" cy="369332"/>
          </a:xfrm>
          <a:prstGeom prst="rect">
            <a:avLst/>
          </a:prstGeom>
          <a:solidFill>
            <a:schemeClr val="bg1">
              <a:lumMod val="95000"/>
            </a:schemeClr>
          </a:solidFill>
        </p:spPr>
        <p:txBody>
          <a:bodyPr wrap="square" rtlCol="0">
            <a:spAutoFit/>
          </a:bodyPr>
          <a:lstStyle/>
          <a:p>
            <a:pPr>
              <a:spcBef>
                <a:spcPts val="600"/>
              </a:spcBef>
              <a:spcAft>
                <a:spcPts val="600"/>
              </a:spcAft>
            </a:pPr>
            <a:r>
              <a:rPr lang="en-US" sz="1800" dirty="0"/>
              <a:t>yarn add redux-react</a:t>
            </a:r>
          </a:p>
        </p:txBody>
      </p:sp>
    </p:spTree>
    <p:extLst>
      <p:ext uri="{BB962C8B-B14F-4D97-AF65-F5344CB8AC3E}">
        <p14:creationId xmlns:p14="http://schemas.microsoft.com/office/powerpoint/2010/main" val="331812173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EC5D1-1EAA-EE41-801C-0D34F38EA0D3}"/>
              </a:ext>
            </a:extLst>
          </p:cNvPr>
          <p:cNvSpPr>
            <a:spLocks noGrp="1"/>
          </p:cNvSpPr>
          <p:nvPr>
            <p:ph type="title"/>
          </p:nvPr>
        </p:nvSpPr>
        <p:spPr/>
        <p:txBody>
          <a:bodyPr/>
          <a:lstStyle/>
          <a:p>
            <a:r>
              <a:rPr lang="en-VN" dirty="0"/>
              <a:t>Create Redux Store</a:t>
            </a:r>
          </a:p>
        </p:txBody>
      </p:sp>
      <p:sp>
        <p:nvSpPr>
          <p:cNvPr id="3" name="Slide Number Placeholder 2">
            <a:extLst>
              <a:ext uri="{FF2B5EF4-FFF2-40B4-BE49-F238E27FC236}">
                <a16:creationId xmlns:a16="http://schemas.microsoft.com/office/drawing/2014/main" id="{DACE896B-5C41-874C-8480-1481F52154B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4" name="Rectangle 3">
            <a:extLst>
              <a:ext uri="{FF2B5EF4-FFF2-40B4-BE49-F238E27FC236}">
                <a16:creationId xmlns:a16="http://schemas.microsoft.com/office/drawing/2014/main" id="{ED1E77F8-4445-FD45-B6AA-C9F6CD443961}"/>
              </a:ext>
            </a:extLst>
          </p:cNvPr>
          <p:cNvSpPr/>
          <p:nvPr/>
        </p:nvSpPr>
        <p:spPr>
          <a:xfrm>
            <a:off x="1362635" y="2462858"/>
            <a:ext cx="8839200" cy="923330"/>
          </a:xfrm>
          <a:prstGeom prst="rect">
            <a:avLst/>
          </a:prstGeom>
          <a:solidFill>
            <a:schemeClr val="bg1">
              <a:lumMod val="95000"/>
            </a:schemeClr>
          </a:solidFill>
        </p:spPr>
        <p:txBody>
          <a:bodyPr wrap="square">
            <a:spAutoFit/>
          </a:bodyPr>
          <a:lstStyle/>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import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combineReducers, createStore }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from</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'redux'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const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reducer = combineReducers({ visibilityFilter, todos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const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store = createStore(reducer)</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7158753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095FFD-0761-0649-AE0F-C5C8AB46BDE4}"/>
              </a:ext>
            </a:extLst>
          </p:cNvPr>
          <p:cNvSpPr>
            <a:spLocks noGrp="1"/>
          </p:cNvSpPr>
          <p:nvPr>
            <p:ph type="title"/>
          </p:nvPr>
        </p:nvSpPr>
        <p:spPr/>
        <p:txBody>
          <a:bodyPr/>
          <a:lstStyle/>
          <a:p>
            <a:r>
              <a:rPr lang="en-VN" dirty="0"/>
              <a:t>Subcribe</a:t>
            </a:r>
          </a:p>
        </p:txBody>
      </p:sp>
      <p:sp>
        <p:nvSpPr>
          <p:cNvPr id="3" name="Slide Number Placeholder 2">
            <a:extLst>
              <a:ext uri="{FF2B5EF4-FFF2-40B4-BE49-F238E27FC236}">
                <a16:creationId xmlns:a16="http://schemas.microsoft.com/office/drawing/2014/main" id="{3F49ABF4-EB13-1F40-9897-916D7C3CC4E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Tree>
    <p:extLst>
      <p:ext uri="{BB962C8B-B14F-4D97-AF65-F5344CB8AC3E}">
        <p14:creationId xmlns:p14="http://schemas.microsoft.com/office/powerpoint/2010/main" val="24627419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28</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09DE3E-1C7E-2947-BCFD-C6E1829CE13C}"/>
              </a:ext>
            </a:extLst>
          </p:cNvPr>
          <p:cNvSpPr>
            <a:spLocks noGrp="1"/>
          </p:cNvSpPr>
          <p:nvPr>
            <p:ph type="title"/>
          </p:nvPr>
        </p:nvSpPr>
        <p:spPr/>
        <p:txBody>
          <a:bodyPr/>
          <a:lstStyle/>
          <a:p>
            <a:r>
              <a:rPr lang="en-VN" dirty="0"/>
              <a:t>Redux</a:t>
            </a:r>
          </a:p>
        </p:txBody>
      </p:sp>
      <p:sp>
        <p:nvSpPr>
          <p:cNvPr id="6" name="Text Placeholder 5">
            <a:extLst>
              <a:ext uri="{FF2B5EF4-FFF2-40B4-BE49-F238E27FC236}">
                <a16:creationId xmlns:a16="http://schemas.microsoft.com/office/drawing/2014/main" id="{7EBABE61-B2D6-1F42-9EF1-6F6EEBF8C9DA}"/>
              </a:ext>
            </a:extLst>
          </p:cNvPr>
          <p:cNvSpPr>
            <a:spLocks noGrp="1"/>
          </p:cNvSpPr>
          <p:nvPr>
            <p:ph type="body" idx="1"/>
          </p:nvPr>
        </p:nvSpPr>
        <p:spPr/>
        <p:txBody>
          <a:bodyPr/>
          <a:lstStyle/>
          <a:p>
            <a:r>
              <a:rPr lang="en-US" sz="1800" dirty="0">
                <a:solidFill>
                  <a:schemeClr val="accent2">
                    <a:lumMod val="75000"/>
                  </a:schemeClr>
                </a:solidFill>
              </a:rPr>
              <a:t>Introduction</a:t>
            </a:r>
          </a:p>
          <a:p>
            <a:r>
              <a:rPr lang="en-US" sz="1800" dirty="0">
                <a:solidFill>
                  <a:schemeClr val="accent2">
                    <a:lumMod val="75000"/>
                  </a:schemeClr>
                </a:solidFill>
              </a:rPr>
              <a:t>Basic concepts</a:t>
            </a:r>
          </a:p>
          <a:p>
            <a:r>
              <a:rPr lang="en-US" sz="1800" dirty="0">
                <a:solidFill>
                  <a:schemeClr val="tx1"/>
                </a:solidFill>
              </a:rPr>
              <a:t>Using Redux with React</a:t>
            </a:r>
            <a:endParaRPr lang="en-VN" sz="1800" dirty="0">
              <a:solidFill>
                <a:schemeClr val="accent2">
                  <a:lumMod val="60000"/>
                  <a:lumOff val="40000"/>
                </a:schemeClr>
              </a:solidFill>
            </a:endParaRPr>
          </a:p>
        </p:txBody>
      </p:sp>
      <p:sp>
        <p:nvSpPr>
          <p:cNvPr id="4" name="Slide Number Placeholder 3">
            <a:extLst>
              <a:ext uri="{FF2B5EF4-FFF2-40B4-BE49-F238E27FC236}">
                <a16:creationId xmlns:a16="http://schemas.microsoft.com/office/drawing/2014/main" id="{AD920668-346C-FD47-B213-E7B1CF19AC4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pic>
        <p:nvPicPr>
          <p:cNvPr id="2" name="Picture 1">
            <a:extLst>
              <a:ext uri="{FF2B5EF4-FFF2-40B4-BE49-F238E27FC236}">
                <a16:creationId xmlns:a16="http://schemas.microsoft.com/office/drawing/2014/main" id="{A622BFF4-635F-6E4B-AB13-232B6B07D7A4}"/>
              </a:ext>
            </a:extLst>
          </p:cNvPr>
          <p:cNvPicPr>
            <a:picLocks noChangeAspect="1"/>
          </p:cNvPicPr>
          <p:nvPr/>
        </p:nvPicPr>
        <p:blipFill>
          <a:blip r:embed="rId3"/>
          <a:stretch>
            <a:fillRect/>
          </a:stretch>
        </p:blipFill>
        <p:spPr>
          <a:xfrm>
            <a:off x="6099416" y="1536915"/>
            <a:ext cx="3784170" cy="3784170"/>
          </a:xfrm>
          <a:prstGeom prst="rect">
            <a:avLst/>
          </a:prstGeom>
        </p:spPr>
      </p:pic>
    </p:spTree>
    <p:extLst>
      <p:ext uri="{BB962C8B-B14F-4D97-AF65-F5344CB8AC3E}">
        <p14:creationId xmlns:p14="http://schemas.microsoft.com/office/powerpoint/2010/main" val="1223076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a:extLst>
              <a:ext uri="{FF2B5EF4-FFF2-40B4-BE49-F238E27FC236}">
                <a16:creationId xmlns:a16="http://schemas.microsoft.com/office/drawing/2014/main" id="{91C9BA58-D060-8A40-9B78-CCAD67CBCDE1}"/>
              </a:ext>
            </a:extLst>
          </p:cNvPr>
          <p:cNvSpPr>
            <a:spLocks noGrp="1"/>
          </p:cNvSpPr>
          <p:nvPr>
            <p:ph type="title"/>
          </p:nvPr>
        </p:nvSpPr>
        <p:spPr/>
        <p:txBody>
          <a:bodyPr/>
          <a:lstStyle/>
          <a:p>
            <a:r>
              <a:rPr lang="en-VN" dirty="0"/>
              <a:t>What is Redux?</a:t>
            </a:r>
          </a:p>
        </p:txBody>
      </p:sp>
      <p:sp>
        <p:nvSpPr>
          <p:cNvPr id="5" name="Slide Number Placeholder 4">
            <a:extLst>
              <a:ext uri="{FF2B5EF4-FFF2-40B4-BE49-F238E27FC236}">
                <a16:creationId xmlns:a16="http://schemas.microsoft.com/office/drawing/2014/main" id="{792B0720-0FAB-F245-A1F7-80ABCC84705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7" name="Rectangle 6">
            <a:extLst>
              <a:ext uri="{FF2B5EF4-FFF2-40B4-BE49-F238E27FC236}">
                <a16:creationId xmlns:a16="http://schemas.microsoft.com/office/drawing/2014/main" id="{00536844-0211-E141-91E7-183EA83F233D}"/>
              </a:ext>
            </a:extLst>
          </p:cNvPr>
          <p:cNvSpPr/>
          <p:nvPr/>
        </p:nvSpPr>
        <p:spPr>
          <a:xfrm>
            <a:off x="1532466" y="2143837"/>
            <a:ext cx="9127067" cy="2554545"/>
          </a:xfrm>
          <a:prstGeom prst="rect">
            <a:avLst/>
          </a:prstGeom>
        </p:spPr>
        <p:txBody>
          <a:bodyPr wrap="square">
            <a:spAutoFit/>
          </a:bodyPr>
          <a:lstStyle/>
          <a:p>
            <a:pPr>
              <a:spcBef>
                <a:spcPts val="600"/>
              </a:spcBef>
              <a:spcAft>
                <a:spcPts val="600"/>
              </a:spcAft>
            </a:pPr>
            <a:r>
              <a:rPr lang="en-US" sz="2000" dirty="0">
                <a:solidFill>
                  <a:srgbClr val="1C1E21"/>
                </a:solidFill>
                <a:latin typeface="Times New Roman" panose="02020603050405020304" pitchFamily="18" charset="0"/>
                <a:cs typeface="Times New Roman" panose="02020603050405020304" pitchFamily="18" charset="0"/>
              </a:rPr>
              <a:t>It helps to understand what this "Redux" thing is in the first place. What does it do? What problems does it help me solve? Why would I want to use it?</a:t>
            </a:r>
          </a:p>
          <a:p>
            <a:pPr>
              <a:spcBef>
                <a:spcPts val="600"/>
              </a:spcBef>
              <a:spcAft>
                <a:spcPts val="600"/>
              </a:spcAft>
            </a:pPr>
            <a:r>
              <a:rPr lang="en-US" sz="2000" b="1" dirty="0">
                <a:solidFill>
                  <a:srgbClr val="1C1E21"/>
                </a:solidFill>
                <a:latin typeface="Times New Roman" panose="02020603050405020304" pitchFamily="18" charset="0"/>
                <a:cs typeface="Times New Roman" panose="02020603050405020304" pitchFamily="18" charset="0"/>
              </a:rPr>
              <a:t>Redux is a pattern and library for managing and updating application state, using events called "actions".</a:t>
            </a:r>
            <a:r>
              <a:rPr lang="en-US" sz="2000" dirty="0">
                <a:solidFill>
                  <a:srgbClr val="1C1E21"/>
                </a:solidFill>
                <a:latin typeface="Times New Roman" panose="02020603050405020304" pitchFamily="18" charset="0"/>
                <a:cs typeface="Times New Roman" panose="02020603050405020304" pitchFamily="18" charset="0"/>
              </a:rPr>
              <a:t> </a:t>
            </a:r>
          </a:p>
          <a:p>
            <a:pPr marL="342900" indent="-34290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It serves as a centralized store for state that needs to be used across your entire application, with rules ensuring that the state can only be updated in a predictable fashion.</a:t>
            </a:r>
          </a:p>
        </p:txBody>
      </p:sp>
    </p:spTree>
    <p:extLst>
      <p:ext uri="{BB962C8B-B14F-4D97-AF65-F5344CB8AC3E}">
        <p14:creationId xmlns:p14="http://schemas.microsoft.com/office/powerpoint/2010/main" val="6680807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descr="Redux data flow diagram">
            <a:extLst>
              <a:ext uri="{FF2B5EF4-FFF2-40B4-BE49-F238E27FC236}">
                <a16:creationId xmlns:a16="http://schemas.microsoft.com/office/drawing/2014/main" id="{59E292C5-1322-C349-8B12-522A7AD6A0D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76399" y="981076"/>
            <a:ext cx="7653866" cy="5740399"/>
          </a:xfrm>
          <a:prstGeom prst="rect">
            <a:avLst/>
          </a:prstGeom>
          <a:noFill/>
          <a:extLst>
            <a:ext uri="{909E8E84-426E-40DD-AFC4-6F175D3DCCD1}">
              <a14:hiddenFill xmlns:a14="http://schemas.microsoft.com/office/drawing/2010/main">
                <a:solidFill>
                  <a:srgbClr val="FFFFFF"/>
                </a:solidFill>
              </a14:hiddenFill>
            </a:ext>
          </a:extLst>
        </p:spPr>
      </p:pic>
      <p:sp>
        <p:nvSpPr>
          <p:cNvPr id="2" name="Title 1">
            <a:extLst>
              <a:ext uri="{FF2B5EF4-FFF2-40B4-BE49-F238E27FC236}">
                <a16:creationId xmlns:a16="http://schemas.microsoft.com/office/drawing/2014/main" id="{1D640F36-4B24-BD44-A43A-3934D6DCFFD6}"/>
              </a:ext>
            </a:extLst>
          </p:cNvPr>
          <p:cNvSpPr>
            <a:spLocks noGrp="1"/>
          </p:cNvSpPr>
          <p:nvPr>
            <p:ph type="title"/>
          </p:nvPr>
        </p:nvSpPr>
        <p:spPr/>
        <p:txBody>
          <a:bodyPr/>
          <a:lstStyle/>
          <a:p>
            <a:r>
              <a:rPr lang="en-VN" dirty="0"/>
              <a:t>How does it work?</a:t>
            </a:r>
          </a:p>
        </p:txBody>
      </p:sp>
      <p:sp>
        <p:nvSpPr>
          <p:cNvPr id="3" name="Slide Number Placeholder 2">
            <a:extLst>
              <a:ext uri="{FF2B5EF4-FFF2-40B4-BE49-F238E27FC236}">
                <a16:creationId xmlns:a16="http://schemas.microsoft.com/office/drawing/2014/main" id="{4206317B-BB8E-2743-8A66-2D198601D62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Tree>
    <p:extLst>
      <p:ext uri="{BB962C8B-B14F-4D97-AF65-F5344CB8AC3E}">
        <p14:creationId xmlns:p14="http://schemas.microsoft.com/office/powerpoint/2010/main" val="179472065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657C73D-5058-164C-9A16-CD1F81E7B03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9889F3F8-399E-E24E-8A78-3C51966FB70A}"/>
              </a:ext>
            </a:extLst>
          </p:cNvPr>
          <p:cNvSpPr/>
          <p:nvPr/>
        </p:nvSpPr>
        <p:spPr>
          <a:xfrm>
            <a:off x="728703" y="1141512"/>
            <a:ext cx="8802410" cy="400110"/>
          </a:xfrm>
          <a:prstGeom prst="rect">
            <a:avLst/>
          </a:prstGeom>
        </p:spPr>
        <p:txBody>
          <a:bodyPr wrap="none">
            <a:spAutoFit/>
          </a:bodyPr>
          <a:lstStyle/>
          <a:p>
            <a:r>
              <a:rPr lang="en-US" sz="2000" dirty="0">
                <a:solidFill>
                  <a:srgbClr val="1C1E21"/>
                </a:solidFill>
                <a:latin typeface="Times New Roman" panose="02020603050405020304" pitchFamily="18" charset="0"/>
                <a:cs typeface="Times New Roman" panose="02020603050405020304" pitchFamily="18" charset="0"/>
              </a:rPr>
              <a:t>The "</a:t>
            </a:r>
            <a:r>
              <a:rPr lang="en-US" sz="2000" b="1" dirty="0">
                <a:solidFill>
                  <a:srgbClr val="1C1E21"/>
                </a:solidFill>
                <a:latin typeface="Times New Roman" panose="02020603050405020304" pitchFamily="18" charset="0"/>
                <a:cs typeface="Times New Roman" panose="02020603050405020304" pitchFamily="18" charset="0"/>
              </a:rPr>
              <a:t>one-way data flow</a:t>
            </a:r>
            <a:r>
              <a:rPr lang="en-US" sz="2000" dirty="0">
                <a:solidFill>
                  <a:srgbClr val="1C1E21"/>
                </a:solidFill>
                <a:latin typeface="Times New Roman" panose="02020603050405020304" pitchFamily="18" charset="0"/>
                <a:cs typeface="Times New Roman" panose="02020603050405020304" pitchFamily="18" charset="0"/>
              </a:rPr>
              <a:t>", which describes this sequence of steps to update the app:</a:t>
            </a:r>
            <a:endParaRPr lang="en-VN" sz="2000" dirty="0">
              <a:latin typeface="Times New Roman" panose="02020603050405020304" pitchFamily="18" charset="0"/>
              <a:cs typeface="Times New Roman" panose="02020603050405020304" pitchFamily="18" charset="0"/>
            </a:endParaRPr>
          </a:p>
        </p:txBody>
      </p:sp>
      <p:sp>
        <p:nvSpPr>
          <p:cNvPr id="5" name="Rectangle 4">
            <a:extLst>
              <a:ext uri="{FF2B5EF4-FFF2-40B4-BE49-F238E27FC236}">
                <a16:creationId xmlns:a16="http://schemas.microsoft.com/office/drawing/2014/main" id="{05573E9D-CCDD-E846-87AB-BE9F056AC783}"/>
              </a:ext>
            </a:extLst>
          </p:cNvPr>
          <p:cNvSpPr/>
          <p:nvPr/>
        </p:nvSpPr>
        <p:spPr>
          <a:xfrm>
            <a:off x="1676399" y="2009994"/>
            <a:ext cx="8517467" cy="2092881"/>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State describes the condition of the app at a specific point in time</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UI is rendered based on that state</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When something happens (such as a user clicking a button), the state is updated based on what occurred</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UI re-renders based on the new state</a:t>
            </a:r>
          </a:p>
        </p:txBody>
      </p:sp>
    </p:spTree>
    <p:extLst>
      <p:ext uri="{BB962C8B-B14F-4D97-AF65-F5344CB8AC3E}">
        <p14:creationId xmlns:p14="http://schemas.microsoft.com/office/powerpoint/2010/main" val="420382255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705609C-E680-2B45-9981-3956B70F3E4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Rectangle 2">
            <a:extLst>
              <a:ext uri="{FF2B5EF4-FFF2-40B4-BE49-F238E27FC236}">
                <a16:creationId xmlns:a16="http://schemas.microsoft.com/office/drawing/2014/main" id="{2BB251CD-D267-594C-9C86-3C38F94FCC30}"/>
              </a:ext>
            </a:extLst>
          </p:cNvPr>
          <p:cNvSpPr/>
          <p:nvPr/>
        </p:nvSpPr>
        <p:spPr>
          <a:xfrm>
            <a:off x="746459" y="887512"/>
            <a:ext cx="1499128" cy="400110"/>
          </a:xfrm>
          <a:prstGeom prst="rect">
            <a:avLst/>
          </a:prstGeom>
        </p:spPr>
        <p:txBody>
          <a:bodyPr wrap="none">
            <a:spAutoFit/>
          </a:bodyPr>
          <a:lstStyle/>
          <a:p>
            <a:r>
              <a:rPr lang="en-US" sz="2000" b="1" dirty="0">
                <a:solidFill>
                  <a:srgbClr val="1C1E21"/>
                </a:solidFill>
                <a:latin typeface="Times New Roman" panose="02020603050405020304" pitchFamily="18" charset="0"/>
                <a:cs typeface="Times New Roman" panose="02020603050405020304" pitchFamily="18" charset="0"/>
              </a:rPr>
              <a:t>Initial setup</a:t>
            </a:r>
            <a:endParaRPr lang="en-VN" sz="2000" b="1"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5B8B3220-DDAF-054D-A1B9-526F0C4748A2}"/>
              </a:ext>
            </a:extLst>
          </p:cNvPr>
          <p:cNvSpPr/>
          <p:nvPr/>
        </p:nvSpPr>
        <p:spPr>
          <a:xfrm>
            <a:off x="1930399" y="2431703"/>
            <a:ext cx="7535333" cy="2554545"/>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A Redux store is created using a root reducer function</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store calls the root reducer once, and saves the return value as its initial </a:t>
            </a:r>
            <a:r>
              <a:rPr lang="en-US" sz="2000" dirty="0">
                <a:solidFill>
                  <a:srgbClr val="1C1E21"/>
                </a:solidFill>
                <a:highlight>
                  <a:srgbClr val="FFFF00"/>
                </a:highlight>
                <a:latin typeface="Times New Roman" panose="02020603050405020304" pitchFamily="18" charset="0"/>
                <a:cs typeface="Times New Roman" panose="02020603050405020304" pitchFamily="18" charset="0"/>
              </a:rPr>
              <a:t>state</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When the UI is first rendered, UI components access the current state of the Redux store, and use that data to decide what to render. They also subscribe to any future store updates so they can know if the state has changed.</a:t>
            </a:r>
          </a:p>
        </p:txBody>
      </p:sp>
    </p:spTree>
    <p:extLst>
      <p:ext uri="{BB962C8B-B14F-4D97-AF65-F5344CB8AC3E}">
        <p14:creationId xmlns:p14="http://schemas.microsoft.com/office/powerpoint/2010/main" val="121637618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328023A-3904-5446-8CAD-CD9469E1708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3" name="Rectangle 2">
            <a:extLst>
              <a:ext uri="{FF2B5EF4-FFF2-40B4-BE49-F238E27FC236}">
                <a16:creationId xmlns:a16="http://schemas.microsoft.com/office/drawing/2014/main" id="{7730E883-28D6-6040-B438-87C28265BE98}"/>
              </a:ext>
            </a:extLst>
          </p:cNvPr>
          <p:cNvSpPr/>
          <p:nvPr/>
        </p:nvSpPr>
        <p:spPr>
          <a:xfrm>
            <a:off x="685227" y="701244"/>
            <a:ext cx="797013" cy="307777"/>
          </a:xfrm>
          <a:prstGeom prst="rect">
            <a:avLst/>
          </a:prstGeom>
        </p:spPr>
        <p:txBody>
          <a:bodyPr wrap="none">
            <a:spAutoFit/>
          </a:bodyPr>
          <a:lstStyle/>
          <a:p>
            <a:r>
              <a:rPr lang="en-US" sz="2000" b="1" dirty="0">
                <a:solidFill>
                  <a:srgbClr val="1C1E21"/>
                </a:solidFill>
                <a:latin typeface="Times New Roman" panose="02020603050405020304" pitchFamily="18" charset="0"/>
                <a:cs typeface="Times New Roman" panose="02020603050405020304" pitchFamily="18" charset="0"/>
              </a:rPr>
              <a:t>Updates</a:t>
            </a:r>
            <a:endParaRPr lang="en-VN" sz="2000" b="1" dirty="0">
              <a:solidFill>
                <a:srgbClr val="1C1E21"/>
              </a:solidFill>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3495507E-AE65-2342-BA21-E5892AC164B8}"/>
              </a:ext>
            </a:extLst>
          </p:cNvPr>
          <p:cNvSpPr/>
          <p:nvPr/>
        </p:nvSpPr>
        <p:spPr>
          <a:xfrm>
            <a:off x="1524000" y="1656027"/>
            <a:ext cx="8449733" cy="4247317"/>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Something happens in the app, such as a user clicking a button</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app code dispatches an action to the Redux store, like </a:t>
            </a:r>
            <a:r>
              <a:rPr lang="en-US" sz="2000" dirty="0">
                <a:solidFill>
                  <a:srgbClr val="1C1E21"/>
                </a:solidFill>
                <a:highlight>
                  <a:srgbClr val="FFFF00"/>
                </a:highlight>
                <a:latin typeface="Times New Roman" panose="02020603050405020304" pitchFamily="18" charset="0"/>
                <a:cs typeface="Times New Roman" panose="02020603050405020304" pitchFamily="18" charset="0"/>
              </a:rPr>
              <a:t>dispatch({type: 'counter/incremented'})</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store runs the reducer function again with the previous </a:t>
            </a:r>
            <a:r>
              <a:rPr lang="en-US" sz="2000" dirty="0">
                <a:solidFill>
                  <a:srgbClr val="1C1E21"/>
                </a:solidFill>
                <a:highlight>
                  <a:srgbClr val="FFFF00"/>
                </a:highlight>
                <a:latin typeface="Times New Roman" panose="02020603050405020304" pitchFamily="18" charset="0"/>
                <a:cs typeface="Times New Roman" panose="02020603050405020304" pitchFamily="18" charset="0"/>
              </a:rPr>
              <a:t>state</a:t>
            </a:r>
            <a:r>
              <a:rPr lang="en-US" sz="2000" dirty="0">
                <a:solidFill>
                  <a:srgbClr val="1C1E21"/>
                </a:solidFill>
                <a:latin typeface="Times New Roman" panose="02020603050405020304" pitchFamily="18" charset="0"/>
                <a:cs typeface="Times New Roman" panose="02020603050405020304" pitchFamily="18" charset="0"/>
              </a:rPr>
              <a:t> and the current </a:t>
            </a:r>
            <a:r>
              <a:rPr lang="en-US" sz="2000" dirty="0">
                <a:solidFill>
                  <a:srgbClr val="1C1E21"/>
                </a:solidFill>
                <a:highlight>
                  <a:srgbClr val="FFFF00"/>
                </a:highlight>
                <a:latin typeface="Times New Roman" panose="02020603050405020304" pitchFamily="18" charset="0"/>
                <a:cs typeface="Times New Roman" panose="02020603050405020304" pitchFamily="18" charset="0"/>
              </a:rPr>
              <a:t>action</a:t>
            </a:r>
            <a:r>
              <a:rPr lang="en-US" sz="2000" dirty="0">
                <a:solidFill>
                  <a:srgbClr val="1C1E21"/>
                </a:solidFill>
                <a:latin typeface="Times New Roman" panose="02020603050405020304" pitchFamily="18" charset="0"/>
                <a:cs typeface="Times New Roman" panose="02020603050405020304" pitchFamily="18" charset="0"/>
              </a:rPr>
              <a:t>, and saves the return value as the new </a:t>
            </a:r>
            <a:r>
              <a:rPr lang="en-US" sz="2000" dirty="0">
                <a:solidFill>
                  <a:srgbClr val="1C1E21"/>
                </a:solidFill>
                <a:highlight>
                  <a:srgbClr val="FFFF00"/>
                </a:highlight>
                <a:latin typeface="Times New Roman" panose="02020603050405020304" pitchFamily="18" charset="0"/>
                <a:cs typeface="Times New Roman" panose="02020603050405020304" pitchFamily="18" charset="0"/>
              </a:rPr>
              <a:t>state</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The store notifies all parts of the UI that are subscribed that the store has been updated</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Each UI component that needs data from the store checks to see if the parts of the state they need have changed.</a:t>
            </a:r>
          </a:p>
          <a:p>
            <a:pPr marL="285750" indent="-28575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Each component that sees its data has changed forces a re-render with the new data, so it can update what's shown on the screen</a:t>
            </a:r>
          </a:p>
        </p:txBody>
      </p:sp>
    </p:spTree>
    <p:extLst>
      <p:ext uri="{BB962C8B-B14F-4D97-AF65-F5344CB8AC3E}">
        <p14:creationId xmlns:p14="http://schemas.microsoft.com/office/powerpoint/2010/main" val="4265447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D5857BF-7BED-4547-8B99-474CAD89B93F}"/>
              </a:ext>
            </a:extLst>
          </p:cNvPr>
          <p:cNvSpPr>
            <a:spLocks noGrp="1"/>
          </p:cNvSpPr>
          <p:nvPr>
            <p:ph type="title"/>
          </p:nvPr>
        </p:nvSpPr>
        <p:spPr/>
        <p:txBody>
          <a:bodyPr/>
          <a:lstStyle/>
          <a:p>
            <a:r>
              <a:rPr lang="en-US" dirty="0"/>
              <a:t>Why Should I Use Redux?</a:t>
            </a:r>
            <a:endParaRPr lang="en-VN" dirty="0"/>
          </a:p>
        </p:txBody>
      </p:sp>
      <p:sp>
        <p:nvSpPr>
          <p:cNvPr id="2" name="Slide Number Placeholder 1">
            <a:extLst>
              <a:ext uri="{FF2B5EF4-FFF2-40B4-BE49-F238E27FC236}">
                <a16:creationId xmlns:a16="http://schemas.microsoft.com/office/drawing/2014/main" id="{A6B96A10-A3D9-D54A-AA94-564AD9A1B95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6" name="Rectangle 5">
            <a:extLst>
              <a:ext uri="{FF2B5EF4-FFF2-40B4-BE49-F238E27FC236}">
                <a16:creationId xmlns:a16="http://schemas.microsoft.com/office/drawing/2014/main" id="{265A807E-DA0D-674F-B049-3DDDAEDC1FBF}"/>
              </a:ext>
            </a:extLst>
          </p:cNvPr>
          <p:cNvSpPr/>
          <p:nvPr/>
        </p:nvSpPr>
        <p:spPr>
          <a:xfrm>
            <a:off x="1473200" y="2057738"/>
            <a:ext cx="8839200" cy="2554545"/>
          </a:xfrm>
          <a:prstGeom prst="rect">
            <a:avLst/>
          </a:prstGeom>
        </p:spPr>
        <p:txBody>
          <a:bodyPr wrap="square">
            <a:spAutoFit/>
          </a:bodyPr>
          <a:lstStyle/>
          <a:p>
            <a:pPr>
              <a:spcBef>
                <a:spcPts val="600"/>
              </a:spcBef>
              <a:spcAft>
                <a:spcPts val="600"/>
              </a:spcAft>
            </a:pPr>
            <a:r>
              <a:rPr lang="en-US" sz="2000" dirty="0">
                <a:solidFill>
                  <a:srgbClr val="1C1E21"/>
                </a:solidFill>
                <a:latin typeface="Times New Roman" panose="02020603050405020304" pitchFamily="18" charset="0"/>
                <a:cs typeface="Times New Roman" panose="02020603050405020304" pitchFamily="18" charset="0"/>
              </a:rPr>
              <a:t>Redux helps you manage "global" state - state that is needed across many parts of your application.</a:t>
            </a:r>
          </a:p>
          <a:p>
            <a:pPr>
              <a:spcBef>
                <a:spcPts val="600"/>
              </a:spcBef>
              <a:spcAft>
                <a:spcPts val="600"/>
              </a:spcAft>
            </a:pPr>
            <a:r>
              <a:rPr lang="en-US" sz="2000" b="1" dirty="0">
                <a:solidFill>
                  <a:srgbClr val="1C1E21"/>
                </a:solidFill>
                <a:latin typeface="Times New Roman" panose="02020603050405020304" pitchFamily="18" charset="0"/>
                <a:cs typeface="Times New Roman" panose="02020603050405020304" pitchFamily="18" charset="0"/>
              </a:rPr>
              <a:t>The patterns and tools provided by Redux make it easier to understand when, where, why, and how the state in your application is being updated, and how your application logic will behave when those changes occur</a:t>
            </a:r>
            <a:r>
              <a:rPr lang="en-US" sz="2000" dirty="0">
                <a:solidFill>
                  <a:srgbClr val="1C1E21"/>
                </a:solidFill>
                <a:latin typeface="Times New Roman" panose="02020603050405020304" pitchFamily="18" charset="0"/>
                <a:cs typeface="Times New Roman" panose="02020603050405020304" pitchFamily="18" charset="0"/>
              </a:rPr>
              <a:t>.</a:t>
            </a:r>
          </a:p>
          <a:p>
            <a:pPr marL="342900" indent="-342900">
              <a:spcBef>
                <a:spcPts val="600"/>
              </a:spcBef>
              <a:spcAft>
                <a:spcPts val="600"/>
              </a:spcAft>
              <a:buFont typeface="Arial" panose="020B0604020202020204" pitchFamily="34" charset="0"/>
              <a:buChar char="•"/>
            </a:pPr>
            <a:r>
              <a:rPr lang="en-US" sz="2000" dirty="0">
                <a:solidFill>
                  <a:srgbClr val="1C1E21"/>
                </a:solidFill>
                <a:latin typeface="Times New Roman" panose="02020603050405020304" pitchFamily="18" charset="0"/>
                <a:cs typeface="Times New Roman" panose="02020603050405020304" pitchFamily="18" charset="0"/>
              </a:rPr>
              <a:t>Redux guides you towards writing code that is predictable and testable, which helps give you confidence that your application will work as expected.</a:t>
            </a:r>
          </a:p>
        </p:txBody>
      </p:sp>
    </p:spTree>
    <p:extLst>
      <p:ext uri="{BB962C8B-B14F-4D97-AF65-F5344CB8AC3E}">
        <p14:creationId xmlns:p14="http://schemas.microsoft.com/office/powerpoint/2010/main" val="3684717804"/>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11553</TotalTime>
  <Words>2169</Words>
  <Application>Microsoft Macintosh PowerPoint</Application>
  <PresentationFormat>Widescreen</PresentationFormat>
  <Paragraphs>227</Paragraphs>
  <Slides>28</Slides>
  <Notes>9</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28</vt:i4>
      </vt:variant>
    </vt:vector>
  </HeadingPairs>
  <TitlesOfParts>
    <vt:vector size="34" baseType="lpstr">
      <vt:lpstr>var(--font-monospace)</vt:lpstr>
      <vt:lpstr>Arial</vt:lpstr>
      <vt:lpstr>Calibri</vt:lpstr>
      <vt:lpstr>Menlo</vt:lpstr>
      <vt:lpstr>Times New Roman</vt:lpstr>
      <vt:lpstr>cc_blue</vt:lpstr>
      <vt:lpstr>React Native Basic</vt:lpstr>
      <vt:lpstr>Popular libraries</vt:lpstr>
      <vt:lpstr>Redux</vt:lpstr>
      <vt:lpstr>What is Redux?</vt:lpstr>
      <vt:lpstr>How does it work?</vt:lpstr>
      <vt:lpstr>PowerPoint Presentation</vt:lpstr>
      <vt:lpstr>PowerPoint Presentation</vt:lpstr>
      <vt:lpstr>PowerPoint Presentation</vt:lpstr>
      <vt:lpstr>Why Should I Use Redux?</vt:lpstr>
      <vt:lpstr>When Should I Use Redux?</vt:lpstr>
      <vt:lpstr>Core Concepts</vt:lpstr>
      <vt:lpstr>App’s state</vt:lpstr>
      <vt:lpstr>Actions</vt:lpstr>
      <vt:lpstr>Reducer</vt:lpstr>
      <vt:lpstr>PowerPoint Presentation</vt:lpstr>
      <vt:lpstr>PowerPoint Presentation</vt:lpstr>
      <vt:lpstr>Three principles</vt:lpstr>
      <vt:lpstr>Single source of truth</vt:lpstr>
      <vt:lpstr>State is read-only</vt:lpstr>
      <vt:lpstr>PowerPoint Presentation</vt:lpstr>
      <vt:lpstr>Changes are made with pure functions</vt:lpstr>
      <vt:lpstr>PowerPoint Presentation</vt:lpstr>
      <vt:lpstr>PowerPoint Presentation</vt:lpstr>
      <vt:lpstr>Using Redux with React</vt:lpstr>
      <vt:lpstr>Install</vt:lpstr>
      <vt:lpstr>Create Redux Store</vt:lpstr>
      <vt:lpstr>Subcribe</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103</cp:revision>
  <cp:lastPrinted>2020-04-06T06:57:46Z</cp:lastPrinted>
  <dcterms:created xsi:type="dcterms:W3CDTF">2020-04-06T02:02:09Z</dcterms:created>
  <dcterms:modified xsi:type="dcterms:W3CDTF">2021-05-22T00:31:22Z</dcterms:modified>
</cp:coreProperties>
</file>